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8"/>
  </p:notesMasterIdLst>
  <p:sldIdLst>
    <p:sldId id="256" r:id="rId5"/>
    <p:sldId id="266" r:id="rId6"/>
    <p:sldId id="257" r:id="rId7"/>
    <p:sldId id="258" r:id="rId8"/>
    <p:sldId id="268" r:id="rId9"/>
    <p:sldId id="259" r:id="rId10"/>
    <p:sldId id="260" r:id="rId11"/>
    <p:sldId id="261" r:id="rId12"/>
    <p:sldId id="262" r:id="rId13"/>
    <p:sldId id="263" r:id="rId14"/>
    <p:sldId id="264" r:id="rId15"/>
    <p:sldId id="265"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AF893-5A56-4DD5-8BA6-39DE7C4A0402}" type="datetimeFigureOut">
              <a:rPr lang="en-GB" smtClean="0"/>
              <a:t>14/04/2025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553DE-3834-4BDF-B0BF-C8EAC31682D1}" type="slidenum">
              <a:rPr lang="en-GB" smtClean="0"/>
              <a:t>‹#›</a:t>
            </a:fld>
            <a:endParaRPr lang="en-GB"/>
          </a:p>
        </p:txBody>
      </p:sp>
    </p:spTree>
    <p:extLst>
      <p:ext uri="{BB962C8B-B14F-4D97-AF65-F5344CB8AC3E}">
        <p14:creationId xmlns:p14="http://schemas.microsoft.com/office/powerpoint/2010/main" val="67812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343B06-4A9C-48F1-974E-15F6B34C5996}" type="datetime1">
              <a:rPr lang="en-GB" smtClean="0"/>
              <a:t>14/04/2025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3506527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88181B-DBD8-49B3-A790-FD1929C47226}" type="datetime1">
              <a:rPr lang="en-GB" smtClean="0"/>
              <a:t>14/04/2025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129776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541C709-58A1-49F7-B3CE-255A3363A51F}" type="datetime1">
              <a:rPr lang="en-GB" smtClean="0"/>
              <a:t>14/04/2025</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249063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6AC17-B88D-408F-A2F3-D7822A1900EA}" type="datetime1">
              <a:rPr lang="en-GB" smtClean="0"/>
              <a:t>14/04/2025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232724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EF70102-5D89-4EEE-927F-3399D16F94A6}" type="datetime1">
              <a:rPr lang="en-GB" smtClean="0"/>
              <a:t>14/04/2025</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14B0520-BAC1-4942-89C8-C31060F42E7C}" type="slidenum">
              <a:rPr lang="en-GB" smtClean="0"/>
              <a:t>‹#›</a:t>
            </a:fld>
            <a:endParaRPr lang="en-GB"/>
          </a:p>
        </p:txBody>
      </p:sp>
    </p:spTree>
    <p:extLst>
      <p:ext uri="{BB962C8B-B14F-4D97-AF65-F5344CB8AC3E}">
        <p14:creationId xmlns:p14="http://schemas.microsoft.com/office/powerpoint/2010/main" val="239119538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A4C356-35B0-4A75-8AB4-1A235ECE11B8}" type="datetime1">
              <a:rPr lang="en-GB" smtClean="0"/>
              <a:t>14/04/2025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234415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876610-CDA6-4272-9791-957864A485D5}" type="datetime1">
              <a:rPr lang="en-GB" smtClean="0"/>
              <a:t>14/04/2025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363026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0DC5C-37D4-4D53-8DB8-6F6C661A49DD}" type="datetime1">
              <a:rPr lang="en-GB" smtClean="0"/>
              <a:t>14/04/2025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142971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5DB10-A997-400A-B952-988075A69A98}" type="datetime1">
              <a:rPr lang="en-GB" smtClean="0"/>
              <a:t>14/04/2025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2688943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DB767-D691-4C26-A953-18AFF67D1B53}" type="datetime1">
              <a:rPr lang="en-GB" smtClean="0"/>
              <a:t>14/04/2025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966202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1D0FE6-C91E-46C0-A6D2-65A90BA50488}" type="datetime1">
              <a:rPr lang="en-GB" smtClean="0"/>
              <a:t>14/04/2025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4B0520-BAC1-4942-89C8-C31060F42E7C}" type="slidenum">
              <a:rPr lang="en-GB" smtClean="0"/>
              <a:t>‹#›</a:t>
            </a:fld>
            <a:endParaRPr lang="en-GB"/>
          </a:p>
        </p:txBody>
      </p:sp>
    </p:spTree>
    <p:extLst>
      <p:ext uri="{BB962C8B-B14F-4D97-AF65-F5344CB8AC3E}">
        <p14:creationId xmlns:p14="http://schemas.microsoft.com/office/powerpoint/2010/main" val="27849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292A348-DEDF-41FD-B7A5-4D7A30CA04BD}" type="datetime1">
              <a:rPr lang="en-GB" smtClean="0"/>
              <a:t>14/04/2025</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514B0520-BAC1-4942-89C8-C31060F42E7C}" type="slidenum">
              <a:rPr lang="en-GB" smtClean="0"/>
              <a:t>‹#›</a:t>
            </a:fld>
            <a:endParaRPr lang="en-GB"/>
          </a:p>
        </p:txBody>
      </p:sp>
    </p:spTree>
    <p:extLst>
      <p:ext uri="{BB962C8B-B14F-4D97-AF65-F5344CB8AC3E}">
        <p14:creationId xmlns:p14="http://schemas.microsoft.com/office/powerpoint/2010/main" val="28816262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Layout" Target="../slideLayouts/slideLayout2.xml"/><Relationship Id="rId7" Type="http://schemas.openxmlformats.org/officeDocument/2006/relationships/image" Target="../media/image22.jp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2.jp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jpg"/><Relationship Id="rId7"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324B-485C-3783-669C-939B04A8B88C}"/>
              </a:ext>
            </a:extLst>
          </p:cNvPr>
          <p:cNvSpPr>
            <a:spLocks noGrp="1"/>
          </p:cNvSpPr>
          <p:nvPr>
            <p:ph type="ctrTitle"/>
          </p:nvPr>
        </p:nvSpPr>
        <p:spPr>
          <a:xfrm>
            <a:off x="1779604" y="2040690"/>
            <a:ext cx="9144000" cy="1052513"/>
          </a:xfrm>
        </p:spPr>
        <p:txBody>
          <a:bodyPr/>
          <a:lstStyle/>
          <a:p>
            <a:r>
              <a:rPr lang="en-GB" dirty="0"/>
              <a:t>NephroTrack</a:t>
            </a:r>
          </a:p>
        </p:txBody>
      </p:sp>
      <p:sp>
        <p:nvSpPr>
          <p:cNvPr id="3" name="Subtitle 2">
            <a:extLst>
              <a:ext uri="{FF2B5EF4-FFF2-40B4-BE49-F238E27FC236}">
                <a16:creationId xmlns:a16="http://schemas.microsoft.com/office/drawing/2014/main" id="{853ABFE3-3846-C32C-BA47-0AA6E02613DB}"/>
              </a:ext>
            </a:extLst>
          </p:cNvPr>
          <p:cNvSpPr>
            <a:spLocks noGrp="1"/>
          </p:cNvSpPr>
          <p:nvPr>
            <p:ph type="subTitle" idx="1"/>
          </p:nvPr>
        </p:nvSpPr>
        <p:spPr>
          <a:xfrm>
            <a:off x="1366864" y="4037308"/>
            <a:ext cx="9144000" cy="2634712"/>
          </a:xfrm>
        </p:spPr>
        <p:txBody>
          <a:bodyPr>
            <a:normAutofit/>
          </a:bodyPr>
          <a:lstStyle/>
          <a:p>
            <a:r>
              <a:rPr lang="en-GB" dirty="0"/>
              <a:t>Client Pitch Presentation</a:t>
            </a:r>
          </a:p>
          <a:p>
            <a:endParaRPr lang="en-GB" dirty="0"/>
          </a:p>
          <a:p>
            <a:r>
              <a:rPr lang="en-GB" dirty="0"/>
              <a:t>Team 33 – SDP Plc</a:t>
            </a:r>
          </a:p>
          <a:p>
            <a:endParaRPr lang="en-GB" dirty="0"/>
          </a:p>
          <a:p>
            <a:r>
              <a:rPr lang="en-GB" dirty="0"/>
              <a:t>25</a:t>
            </a:r>
            <a:r>
              <a:rPr lang="en-GB" baseline="30000" dirty="0"/>
              <a:t>th</a:t>
            </a:r>
            <a:r>
              <a:rPr lang="en-GB" dirty="0"/>
              <a:t> March 2025</a:t>
            </a:r>
          </a:p>
        </p:txBody>
      </p:sp>
      <p:pic>
        <p:nvPicPr>
          <p:cNvPr id="6" name="Picture 5" descr="A logo for a medical company&#10;&#10;AI-generated content may be incorrect.">
            <a:extLst>
              <a:ext uri="{FF2B5EF4-FFF2-40B4-BE49-F238E27FC236}">
                <a16:creationId xmlns:a16="http://schemas.microsoft.com/office/drawing/2014/main" id="{D04765EA-A364-0F4F-0FAC-291A980CC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Tree>
    <p:extLst>
      <p:ext uri="{BB962C8B-B14F-4D97-AF65-F5344CB8AC3E}">
        <p14:creationId xmlns:p14="http://schemas.microsoft.com/office/powerpoint/2010/main" val="2766944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78C-5CE5-432D-E7DC-C1BBC32158CA}"/>
              </a:ext>
            </a:extLst>
          </p:cNvPr>
          <p:cNvSpPr>
            <a:spLocks noGrp="1"/>
          </p:cNvSpPr>
          <p:nvPr>
            <p:ph type="title"/>
          </p:nvPr>
        </p:nvSpPr>
        <p:spPr>
          <a:xfrm>
            <a:off x="0" y="162991"/>
            <a:ext cx="9448800" cy="1325563"/>
          </a:xfrm>
        </p:spPr>
        <p:txBody>
          <a:bodyPr/>
          <a:lstStyle/>
          <a:p>
            <a:r>
              <a:rPr lang="en-GB" dirty="0"/>
              <a:t>Testing Strategy &amp; Key Results</a:t>
            </a:r>
          </a:p>
        </p:txBody>
      </p:sp>
      <p:sp>
        <p:nvSpPr>
          <p:cNvPr id="3" name="Content Placeholder 2">
            <a:extLst>
              <a:ext uri="{FF2B5EF4-FFF2-40B4-BE49-F238E27FC236}">
                <a16:creationId xmlns:a16="http://schemas.microsoft.com/office/drawing/2014/main" id="{128572E9-3D7D-03BC-A343-B27610D403F8}"/>
              </a:ext>
            </a:extLst>
          </p:cNvPr>
          <p:cNvSpPr>
            <a:spLocks noGrp="1"/>
          </p:cNvSpPr>
          <p:nvPr>
            <p:ph idx="1"/>
          </p:nvPr>
        </p:nvSpPr>
        <p:spPr/>
        <p:txBody>
          <a:bodyPr>
            <a:normAutofit fontScale="85000" lnSpcReduction="10000"/>
          </a:bodyPr>
          <a:lstStyle/>
          <a:p>
            <a:r>
              <a:rPr lang="en-GB" dirty="0"/>
              <a:t>We developed a comprehensive test plan to validate app functionality, security, and usability.</a:t>
            </a:r>
          </a:p>
          <a:p>
            <a:r>
              <a:rPr lang="en-GB" dirty="0"/>
              <a:t>Tests included:</a:t>
            </a:r>
          </a:p>
          <a:p>
            <a:pPr lvl="1"/>
            <a:r>
              <a:rPr lang="en-GB" dirty="0"/>
              <a:t>Unit testing of the MDRD calculation logic</a:t>
            </a:r>
          </a:p>
          <a:p>
            <a:pPr lvl="1"/>
            <a:r>
              <a:rPr lang="en-GB" dirty="0"/>
              <a:t>UI testing to ensure clarity and accessibility on various screen sizes</a:t>
            </a:r>
          </a:p>
          <a:p>
            <a:pPr lvl="1"/>
            <a:r>
              <a:rPr lang="en-GB" dirty="0"/>
              <a:t>Security checks to prevent data leakage and validate role-based access</a:t>
            </a:r>
          </a:p>
          <a:p>
            <a:pPr lvl="1"/>
            <a:r>
              <a:rPr lang="en-GB" dirty="0"/>
              <a:t>CSV input validation to handle incorrect or missing data in clinician uploads.</a:t>
            </a:r>
          </a:p>
          <a:p>
            <a:r>
              <a:rPr lang="en-GB" dirty="0"/>
              <a:t>Based on feedback, we:</a:t>
            </a:r>
          </a:p>
          <a:p>
            <a:pPr lvl="1"/>
            <a:r>
              <a:rPr lang="en-GB" dirty="0"/>
              <a:t>Improved error messages and added input validation for patient details</a:t>
            </a:r>
          </a:p>
          <a:p>
            <a:pPr lvl="1"/>
            <a:r>
              <a:rPr lang="en-GB" dirty="0"/>
              <a:t>Adjusted layouts for better performance on android mobile devices</a:t>
            </a:r>
          </a:p>
          <a:p>
            <a:r>
              <a:rPr lang="en-GB" dirty="0"/>
              <a:t>Key outcomes: </a:t>
            </a:r>
          </a:p>
          <a:p>
            <a:pPr lvl="1"/>
            <a:r>
              <a:rPr lang="en-GB" dirty="0"/>
              <a:t>MDRD equation returned accurate CKD stage classification in 100% of test cases</a:t>
            </a:r>
          </a:p>
          <a:p>
            <a:pPr lvl="1"/>
            <a:r>
              <a:rPr lang="en-GB" dirty="0"/>
              <a:t>Role separation (patient vs clinician) worked as expected</a:t>
            </a:r>
          </a:p>
          <a:p>
            <a:pPr lvl="1"/>
            <a:r>
              <a:rPr lang="en-GB" dirty="0"/>
              <a:t>All critical paths passed functional tests successfully</a:t>
            </a:r>
          </a:p>
          <a:p>
            <a:pPr lvl="1"/>
            <a:endParaRPr lang="en-GB" dirty="0"/>
          </a:p>
          <a:p>
            <a:pPr lvl="1"/>
            <a:endParaRPr lang="en-GB" dirty="0"/>
          </a:p>
          <a:p>
            <a:pPr lvl="1"/>
            <a:endParaRPr lang="en-GB" dirty="0"/>
          </a:p>
          <a:p>
            <a:pPr lvl="1"/>
            <a:endParaRPr lang="en-GB" dirty="0"/>
          </a:p>
          <a:p>
            <a:pPr lvl="1"/>
            <a:endParaRPr lang="en-GB" dirty="0"/>
          </a:p>
        </p:txBody>
      </p:sp>
      <p:pic>
        <p:nvPicPr>
          <p:cNvPr id="9" name="Picture 8" descr="A logo for a medical company&#10;&#10;AI-generated content may be incorrect.">
            <a:extLst>
              <a:ext uri="{FF2B5EF4-FFF2-40B4-BE49-F238E27FC236}">
                <a16:creationId xmlns:a16="http://schemas.microsoft.com/office/drawing/2014/main" id="{218A5712-4DCB-C4CE-8560-D67D1DB06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10" name="Slide Number Placeholder 9">
            <a:extLst>
              <a:ext uri="{FF2B5EF4-FFF2-40B4-BE49-F238E27FC236}">
                <a16:creationId xmlns:a16="http://schemas.microsoft.com/office/drawing/2014/main" id="{7E3B842A-FA8F-3DE0-8AE9-04C19EF5A385}"/>
              </a:ext>
            </a:extLst>
          </p:cNvPr>
          <p:cNvSpPr>
            <a:spLocks noGrp="1"/>
          </p:cNvSpPr>
          <p:nvPr>
            <p:ph type="sldNum" sz="quarter" idx="12"/>
          </p:nvPr>
        </p:nvSpPr>
        <p:spPr/>
        <p:txBody>
          <a:bodyPr/>
          <a:lstStyle/>
          <a:p>
            <a:fld id="{514B0520-BAC1-4942-89C8-C31060F42E7C}" type="slidenum">
              <a:rPr lang="en-GB" smtClean="0"/>
              <a:t>10</a:t>
            </a:fld>
            <a:endParaRPr lang="en-GB"/>
          </a:p>
        </p:txBody>
      </p:sp>
    </p:spTree>
    <p:extLst>
      <p:ext uri="{BB962C8B-B14F-4D97-AF65-F5344CB8AC3E}">
        <p14:creationId xmlns:p14="http://schemas.microsoft.com/office/powerpoint/2010/main" val="107022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465E0-9970-E8E4-51CD-83D9AA861FC1}"/>
              </a:ext>
            </a:extLst>
          </p:cNvPr>
          <p:cNvSpPr>
            <a:spLocks noGrp="1"/>
          </p:cNvSpPr>
          <p:nvPr>
            <p:ph type="title"/>
          </p:nvPr>
        </p:nvSpPr>
        <p:spPr>
          <a:xfrm>
            <a:off x="0" y="176734"/>
            <a:ext cx="9784080" cy="1508760"/>
          </a:xfrm>
        </p:spPr>
        <p:txBody>
          <a:bodyPr/>
          <a:lstStyle/>
          <a:p>
            <a:r>
              <a:rPr lang="en-GB" dirty="0"/>
              <a:t>NephroTrack Prototype Demonstration </a:t>
            </a:r>
          </a:p>
        </p:txBody>
      </p:sp>
      <p:sp>
        <p:nvSpPr>
          <p:cNvPr id="3" name="Content Placeholder 2">
            <a:extLst>
              <a:ext uri="{FF2B5EF4-FFF2-40B4-BE49-F238E27FC236}">
                <a16:creationId xmlns:a16="http://schemas.microsoft.com/office/drawing/2014/main" id="{91284AB7-CA6C-4239-9938-97F6C97D4FB4}"/>
              </a:ext>
            </a:extLst>
          </p:cNvPr>
          <p:cNvSpPr>
            <a:spLocks noGrp="1"/>
          </p:cNvSpPr>
          <p:nvPr>
            <p:ph idx="1"/>
          </p:nvPr>
        </p:nvSpPr>
        <p:spPr>
          <a:xfrm>
            <a:off x="0" y="1861424"/>
            <a:ext cx="2882374" cy="4667021"/>
          </a:xfrm>
        </p:spPr>
        <p:txBody>
          <a:bodyPr>
            <a:noAutofit/>
          </a:bodyPr>
          <a:lstStyle/>
          <a:p>
            <a:r>
              <a:rPr lang="en-GB" sz="1200" dirty="0"/>
              <a:t>Our Prototype includes multiple working versions of NephroTrack, tailored to different user types.</a:t>
            </a:r>
          </a:p>
          <a:p>
            <a:r>
              <a:rPr lang="en-GB" sz="1200" dirty="0"/>
              <a:t>The demo includes:</a:t>
            </a:r>
          </a:p>
          <a:p>
            <a:r>
              <a:rPr lang="en-GB" sz="1200" dirty="0"/>
              <a:t>Standard User View – for adult patients using the MDRD equation.</a:t>
            </a:r>
          </a:p>
          <a:p>
            <a:r>
              <a:rPr lang="en-GB" sz="1200" dirty="0"/>
              <a:t>Clinician View – includes advanced input, batch upload (CSV), and patient ID entry. </a:t>
            </a:r>
          </a:p>
          <a:p>
            <a:endParaRPr lang="en-GB" sz="1200" dirty="0"/>
          </a:p>
          <a:p>
            <a:r>
              <a:rPr lang="en-GB" sz="1200" dirty="0"/>
              <a:t>Features shown:</a:t>
            </a:r>
          </a:p>
          <a:p>
            <a:pPr lvl="1"/>
            <a:r>
              <a:rPr lang="en-GB" sz="1200" dirty="0"/>
              <a:t>Inputting patient data (Creatinine, Age, Gender, Ethnicity)</a:t>
            </a:r>
          </a:p>
          <a:p>
            <a:pPr lvl="1"/>
            <a:r>
              <a:rPr lang="en-GB" sz="1200" dirty="0"/>
              <a:t>Calculated </a:t>
            </a:r>
            <a:r>
              <a:rPr lang="en-GB" sz="1200" b="1" dirty="0"/>
              <a:t>eGFR</a:t>
            </a:r>
            <a:r>
              <a:rPr lang="en-GB" sz="1200" dirty="0"/>
              <a:t> result and CKD stage identification</a:t>
            </a:r>
          </a:p>
          <a:p>
            <a:pPr lvl="1"/>
            <a:r>
              <a:rPr lang="en-GB" sz="1200" dirty="0"/>
              <a:t>Display of actionable advice based on stage (clinician vs patient views)</a:t>
            </a:r>
          </a:p>
          <a:p>
            <a:pPr lvl="1"/>
            <a:r>
              <a:rPr lang="en-GB" sz="1200" dirty="0"/>
              <a:t>Clinician batch upload feature.</a:t>
            </a:r>
          </a:p>
        </p:txBody>
      </p:sp>
      <p:pic>
        <p:nvPicPr>
          <p:cNvPr id="7" name="Picture 6" descr="A screenshot of a medical form&#10;&#10;AI-generated content may be incorrect.">
            <a:extLst>
              <a:ext uri="{FF2B5EF4-FFF2-40B4-BE49-F238E27FC236}">
                <a16:creationId xmlns:a16="http://schemas.microsoft.com/office/drawing/2014/main" id="{CC9EC7B9-6462-6161-7348-C88437A84B30}"/>
              </a:ext>
            </a:extLst>
          </p:cNvPr>
          <p:cNvPicPr>
            <a:picLocks noChangeAspect="1"/>
          </p:cNvPicPr>
          <p:nvPr/>
        </p:nvPicPr>
        <p:blipFill>
          <a:blip r:embed="rId4">
            <a:extLst>
              <a:ext uri="{28A0092B-C50C-407E-A947-70E740481C1C}">
                <a14:useLocalDpi xmlns:a14="http://schemas.microsoft.com/office/drawing/2010/main" val="0"/>
              </a:ext>
            </a:extLst>
          </a:blip>
          <a:srcRect l="14894" t="8717" r="10704" b="16518"/>
          <a:stretch/>
        </p:blipFill>
        <p:spPr>
          <a:xfrm>
            <a:off x="4368171" y="2190976"/>
            <a:ext cx="1706584" cy="3802646"/>
          </a:xfrm>
          <a:prstGeom prst="rect">
            <a:avLst/>
          </a:prstGeom>
        </p:spPr>
      </p:pic>
      <p:pic>
        <p:nvPicPr>
          <p:cNvPr id="12" name="adult patient">
            <a:hlinkClick r:id="" action="ppaction://media"/>
            <a:extLst>
              <a:ext uri="{FF2B5EF4-FFF2-40B4-BE49-F238E27FC236}">
                <a16:creationId xmlns:a16="http://schemas.microsoft.com/office/drawing/2014/main" id="{B4F51760-A6A9-39A0-4E00-1EF7C39C6F94}"/>
              </a:ext>
            </a:extLst>
          </p:cNvPr>
          <p:cNvPicPr>
            <a:picLocks noChangeAspect="1"/>
          </p:cNvPicPr>
          <p:nvPr>
            <a:videoFile r:link="rId1"/>
            <p:extLst>
              <p:ext uri="{DAA4B4D4-6D71-4841-9C94-3DE7FCFB9230}">
                <p14:media xmlns:p14="http://schemas.microsoft.com/office/powerpoint/2010/main" r:embed="rId2">
                  <p14:trim st="1520" end="2105"/>
                </p14:media>
              </p:ext>
            </p:extLst>
          </p:nvPr>
        </p:nvPicPr>
        <p:blipFill>
          <a:blip r:embed="rId5"/>
          <a:srcRect l="8916" t="16334" r="9178" b="19627"/>
          <a:stretch>
            <a:fillRect/>
          </a:stretch>
        </p:blipFill>
        <p:spPr>
          <a:xfrm>
            <a:off x="9582150" y="2190978"/>
            <a:ext cx="2547857" cy="3981423"/>
          </a:xfrm>
          <a:prstGeom prst="rect">
            <a:avLst/>
          </a:prstGeom>
        </p:spPr>
      </p:pic>
      <p:pic>
        <p:nvPicPr>
          <p:cNvPr id="10" name="Picture 9" descr="A logo for a medical company&#10;&#10;AI-generated content may be incorrect.">
            <a:extLst>
              <a:ext uri="{FF2B5EF4-FFF2-40B4-BE49-F238E27FC236}">
                <a16:creationId xmlns:a16="http://schemas.microsoft.com/office/drawing/2014/main" id="{EE554B7D-370E-272A-0403-2CD13EA2F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16" name="Slide Number Placeholder 15">
            <a:extLst>
              <a:ext uri="{FF2B5EF4-FFF2-40B4-BE49-F238E27FC236}">
                <a16:creationId xmlns:a16="http://schemas.microsoft.com/office/drawing/2014/main" id="{0FBDA4EA-D8F3-A1D8-BC78-9359254A08FA}"/>
              </a:ext>
            </a:extLst>
          </p:cNvPr>
          <p:cNvSpPr>
            <a:spLocks noGrp="1"/>
          </p:cNvSpPr>
          <p:nvPr>
            <p:ph type="sldNum" sz="quarter" idx="12"/>
          </p:nvPr>
        </p:nvSpPr>
        <p:spPr/>
        <p:txBody>
          <a:bodyPr/>
          <a:lstStyle/>
          <a:p>
            <a:fld id="{514B0520-BAC1-4942-89C8-C31060F42E7C}" type="slidenum">
              <a:rPr lang="en-GB" smtClean="0"/>
              <a:t>11</a:t>
            </a:fld>
            <a:endParaRPr lang="en-GB"/>
          </a:p>
        </p:txBody>
      </p:sp>
      <p:pic>
        <p:nvPicPr>
          <p:cNvPr id="8" name="Picture 7" descr="A screenshot of a phone&#10;&#10;Description automatically generated">
            <a:extLst>
              <a:ext uri="{FF2B5EF4-FFF2-40B4-BE49-F238E27FC236}">
                <a16:creationId xmlns:a16="http://schemas.microsoft.com/office/drawing/2014/main" id="{022F917E-2E6D-910A-252C-000BF769A1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190976"/>
            <a:ext cx="1633032" cy="380264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E439CBD-07D2-0037-74BC-5F6C1B15D5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5719" y="2190977"/>
            <a:ext cx="1567682" cy="3802645"/>
          </a:xfrm>
          <a:prstGeom prst="rect">
            <a:avLst/>
          </a:prstGeom>
        </p:spPr>
      </p:pic>
      <p:pic>
        <p:nvPicPr>
          <p:cNvPr id="18" name="Picture 17" descr="A screenshot of a medical form&#10;&#10;Description automatically generated">
            <a:extLst>
              <a:ext uri="{FF2B5EF4-FFF2-40B4-BE49-F238E27FC236}">
                <a16:creationId xmlns:a16="http://schemas.microsoft.com/office/drawing/2014/main" id="{C50B65C1-7F4F-0ED2-A733-E6795274F74B}"/>
              </a:ext>
            </a:extLst>
          </p:cNvPr>
          <p:cNvPicPr>
            <a:picLocks noChangeAspect="1"/>
          </p:cNvPicPr>
          <p:nvPr/>
        </p:nvPicPr>
        <p:blipFill rotWithShape="1">
          <a:blip r:embed="rId9">
            <a:extLst>
              <a:ext uri="{28A0092B-C50C-407E-A947-70E740481C1C}">
                <a14:useLocalDpi xmlns:a14="http://schemas.microsoft.com/office/drawing/2010/main" val="0"/>
              </a:ext>
            </a:extLst>
          </a:blip>
          <a:srcRect l="5488" t="5865" r="9055"/>
          <a:stretch/>
        </p:blipFill>
        <p:spPr>
          <a:xfrm>
            <a:off x="7750277" y="2190976"/>
            <a:ext cx="1763547" cy="3802646"/>
          </a:xfrm>
          <a:prstGeom prst="rect">
            <a:avLst/>
          </a:prstGeom>
        </p:spPr>
      </p:pic>
    </p:spTree>
    <p:extLst>
      <p:ext uri="{BB962C8B-B14F-4D97-AF65-F5344CB8AC3E}">
        <p14:creationId xmlns:p14="http://schemas.microsoft.com/office/powerpoint/2010/main" val="199120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7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FC0E-12B7-B614-555D-4FB4C7E318F0}"/>
              </a:ext>
            </a:extLst>
          </p:cNvPr>
          <p:cNvSpPr>
            <a:spLocks noGrp="1"/>
          </p:cNvSpPr>
          <p:nvPr>
            <p:ph type="title"/>
          </p:nvPr>
        </p:nvSpPr>
        <p:spPr>
          <a:xfrm>
            <a:off x="0" y="163957"/>
            <a:ext cx="11213123" cy="1325563"/>
          </a:xfrm>
        </p:spPr>
        <p:txBody>
          <a:bodyPr/>
          <a:lstStyle/>
          <a:p>
            <a:r>
              <a:rPr lang="en-GB" dirty="0"/>
              <a:t>Planned Improvements &amp; Future Development</a:t>
            </a:r>
          </a:p>
        </p:txBody>
      </p:sp>
      <p:sp>
        <p:nvSpPr>
          <p:cNvPr id="3" name="Content Placeholder 2">
            <a:extLst>
              <a:ext uri="{FF2B5EF4-FFF2-40B4-BE49-F238E27FC236}">
                <a16:creationId xmlns:a16="http://schemas.microsoft.com/office/drawing/2014/main" id="{A635CAE1-84B5-2656-1AF5-160B4289C2F6}"/>
              </a:ext>
            </a:extLst>
          </p:cNvPr>
          <p:cNvSpPr>
            <a:spLocks noGrp="1"/>
          </p:cNvSpPr>
          <p:nvPr>
            <p:ph idx="1"/>
          </p:nvPr>
        </p:nvSpPr>
        <p:spPr/>
        <p:txBody>
          <a:bodyPr>
            <a:normAutofit fontScale="92500" lnSpcReduction="20000"/>
          </a:bodyPr>
          <a:lstStyle/>
          <a:p>
            <a:r>
              <a:rPr lang="en-GB" dirty="0"/>
              <a:t>Add secure patient login functionality with optional data history tracking.</a:t>
            </a:r>
          </a:p>
          <a:p>
            <a:r>
              <a:rPr lang="en-GB" dirty="0"/>
              <a:t>Implement real-time cloud syncing for clinicians to view updates across devices.</a:t>
            </a:r>
          </a:p>
          <a:p>
            <a:r>
              <a:rPr lang="en-GB" dirty="0"/>
              <a:t>Introduce dark mode and advanced accessibility options (e.g., text resizing, audio output).</a:t>
            </a:r>
          </a:p>
          <a:p>
            <a:r>
              <a:rPr lang="en-GB" dirty="0"/>
              <a:t>Expand language support and easy read format for patient accessibility.</a:t>
            </a:r>
          </a:p>
          <a:p>
            <a:r>
              <a:rPr lang="en-GB" dirty="0"/>
              <a:t>Consider integrating with NHS systems/APIs for faster data lookup and automated records.</a:t>
            </a:r>
          </a:p>
          <a:p>
            <a:r>
              <a:rPr lang="en-GB" dirty="0"/>
              <a:t>Clinician</a:t>
            </a:r>
          </a:p>
          <a:p>
            <a:r>
              <a:rPr lang="en-GB" dirty="0"/>
              <a:t>Explore AI-powered predictions or alerts for high-risk patients (stretch goal).</a:t>
            </a:r>
          </a:p>
          <a:p>
            <a:r>
              <a:rPr lang="en-GB" dirty="0"/>
              <a:t>Clinician interface will have an option to see any patient record within the database their personal database, which is a feature the “expert patients” will not have. </a:t>
            </a:r>
          </a:p>
          <a:p>
            <a:r>
              <a:rPr lang="en-GB" dirty="0"/>
              <a:t>Will have a memory feature to store and create an average of patient kidney levels over the last 3 months. </a:t>
            </a:r>
          </a:p>
        </p:txBody>
      </p:sp>
      <p:pic>
        <p:nvPicPr>
          <p:cNvPr id="7" name="Picture 6" descr="A logo for a medical company&#10;&#10;AI-generated content may be incorrect.">
            <a:extLst>
              <a:ext uri="{FF2B5EF4-FFF2-40B4-BE49-F238E27FC236}">
                <a16:creationId xmlns:a16="http://schemas.microsoft.com/office/drawing/2014/main" id="{4665799A-E938-36DC-A9D1-4D7308F0E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8" name="Slide Number Placeholder 7">
            <a:extLst>
              <a:ext uri="{FF2B5EF4-FFF2-40B4-BE49-F238E27FC236}">
                <a16:creationId xmlns:a16="http://schemas.microsoft.com/office/drawing/2014/main" id="{F38C176A-A943-5FEF-CB1D-DD4141784E6B}"/>
              </a:ext>
            </a:extLst>
          </p:cNvPr>
          <p:cNvSpPr>
            <a:spLocks noGrp="1"/>
          </p:cNvSpPr>
          <p:nvPr>
            <p:ph type="sldNum" sz="quarter" idx="12"/>
          </p:nvPr>
        </p:nvSpPr>
        <p:spPr/>
        <p:txBody>
          <a:bodyPr/>
          <a:lstStyle/>
          <a:p>
            <a:fld id="{514B0520-BAC1-4942-89C8-C31060F42E7C}" type="slidenum">
              <a:rPr lang="en-GB" smtClean="0"/>
              <a:t>12</a:t>
            </a:fld>
            <a:endParaRPr lang="en-GB"/>
          </a:p>
        </p:txBody>
      </p:sp>
    </p:spTree>
    <p:extLst>
      <p:ext uri="{BB962C8B-B14F-4D97-AF65-F5344CB8AC3E}">
        <p14:creationId xmlns:p14="http://schemas.microsoft.com/office/powerpoint/2010/main" val="346962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82D2-A860-6898-3E60-17E5CAB65626}"/>
              </a:ext>
            </a:extLst>
          </p:cNvPr>
          <p:cNvSpPr>
            <a:spLocks noGrp="1"/>
          </p:cNvSpPr>
          <p:nvPr>
            <p:ph type="title"/>
          </p:nvPr>
        </p:nvSpPr>
        <p:spPr/>
        <p:txBody>
          <a:bodyPr/>
          <a:lstStyle/>
          <a:p>
            <a:r>
              <a:rPr lang="en-GB" dirty="0"/>
              <a:t>Questions &amp; Discussions</a:t>
            </a:r>
          </a:p>
        </p:txBody>
      </p:sp>
      <p:sp>
        <p:nvSpPr>
          <p:cNvPr id="3" name="Content Placeholder 2">
            <a:extLst>
              <a:ext uri="{FF2B5EF4-FFF2-40B4-BE49-F238E27FC236}">
                <a16:creationId xmlns:a16="http://schemas.microsoft.com/office/drawing/2014/main" id="{EFBEEFFD-E0B7-6E9E-4F3F-6E01AEAF61B1}"/>
              </a:ext>
            </a:extLst>
          </p:cNvPr>
          <p:cNvSpPr>
            <a:spLocks noGrp="1"/>
          </p:cNvSpPr>
          <p:nvPr>
            <p:ph idx="1"/>
          </p:nvPr>
        </p:nvSpPr>
        <p:spPr>
          <a:xfrm>
            <a:off x="837159" y="2916937"/>
            <a:ext cx="10768032" cy="1954118"/>
          </a:xfrm>
        </p:spPr>
        <p:txBody>
          <a:bodyPr>
            <a:normAutofit/>
          </a:bodyPr>
          <a:lstStyle/>
          <a:p>
            <a:pPr marL="0" indent="0" algn="ctr">
              <a:buNone/>
            </a:pPr>
            <a:r>
              <a:rPr lang="en-GB" sz="2800" dirty="0"/>
              <a:t>Thank you for your time. </a:t>
            </a:r>
          </a:p>
          <a:p>
            <a:pPr marL="0" indent="0" algn="ctr">
              <a:buNone/>
            </a:pPr>
            <a:r>
              <a:rPr lang="en-GB" sz="2800" dirty="0"/>
              <a:t>We’d love to hear your thoughts and answer any questions.</a:t>
            </a:r>
          </a:p>
        </p:txBody>
      </p:sp>
      <p:pic>
        <p:nvPicPr>
          <p:cNvPr id="8" name="Picture 7" descr="A logo for a medical company&#10;&#10;AI-generated content may be incorrect.">
            <a:extLst>
              <a:ext uri="{FF2B5EF4-FFF2-40B4-BE49-F238E27FC236}">
                <a16:creationId xmlns:a16="http://schemas.microsoft.com/office/drawing/2014/main" id="{1FDCF472-D354-A7E7-F7F2-BB2186885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9" name="Slide Number Placeholder 8">
            <a:extLst>
              <a:ext uri="{FF2B5EF4-FFF2-40B4-BE49-F238E27FC236}">
                <a16:creationId xmlns:a16="http://schemas.microsoft.com/office/drawing/2014/main" id="{ECD22A18-95D1-BED4-CF78-AA7CAE58FE87}"/>
              </a:ext>
            </a:extLst>
          </p:cNvPr>
          <p:cNvSpPr>
            <a:spLocks noGrp="1"/>
          </p:cNvSpPr>
          <p:nvPr>
            <p:ph type="sldNum" sz="quarter" idx="12"/>
          </p:nvPr>
        </p:nvSpPr>
        <p:spPr/>
        <p:txBody>
          <a:bodyPr/>
          <a:lstStyle/>
          <a:p>
            <a:fld id="{514B0520-BAC1-4942-89C8-C31060F42E7C}" type="slidenum">
              <a:rPr lang="en-GB" smtClean="0"/>
              <a:t>13</a:t>
            </a:fld>
            <a:endParaRPr lang="en-GB"/>
          </a:p>
        </p:txBody>
      </p:sp>
    </p:spTree>
    <p:extLst>
      <p:ext uri="{BB962C8B-B14F-4D97-AF65-F5344CB8AC3E}">
        <p14:creationId xmlns:p14="http://schemas.microsoft.com/office/powerpoint/2010/main" val="31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CE32-2F60-6D1D-53EE-D60F4C19BBD5}"/>
              </a:ext>
            </a:extLst>
          </p:cNvPr>
          <p:cNvSpPr>
            <a:spLocks noGrp="1"/>
          </p:cNvSpPr>
          <p:nvPr>
            <p:ph type="title"/>
          </p:nvPr>
        </p:nvSpPr>
        <p:spPr>
          <a:xfrm>
            <a:off x="2878016" y="304835"/>
            <a:ext cx="10515600" cy="1325563"/>
          </a:xfrm>
        </p:spPr>
        <p:txBody>
          <a:bodyPr/>
          <a:lstStyle/>
          <a:p>
            <a:r>
              <a:rPr lang="en-GB" dirty="0"/>
              <a:t>Team Members </a:t>
            </a:r>
          </a:p>
        </p:txBody>
      </p:sp>
      <p:sp>
        <p:nvSpPr>
          <p:cNvPr id="4" name="Rectangle 1">
            <a:extLst>
              <a:ext uri="{FF2B5EF4-FFF2-40B4-BE49-F238E27FC236}">
                <a16:creationId xmlns:a16="http://schemas.microsoft.com/office/drawing/2014/main" id="{F4B411DF-D6B3-891D-A6A0-7DC8AAC0F9CE}"/>
              </a:ext>
            </a:extLst>
          </p:cNvPr>
          <p:cNvSpPr>
            <a:spLocks noGrp="1" noChangeArrowheads="1"/>
          </p:cNvSpPr>
          <p:nvPr>
            <p:ph idx="1"/>
          </p:nvPr>
        </p:nvSpPr>
        <p:spPr bwMode="auto">
          <a:xfrm>
            <a:off x="2884112" y="2130862"/>
            <a:ext cx="464210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Joe Coffee</a:t>
            </a:r>
            <a:r>
              <a:rPr kumimoji="0" lang="en-US" altLang="en-US" sz="1800" b="0" i="0" u="none" strike="noStrike" cap="none" normalizeH="0" baseline="0" dirty="0">
                <a:ln>
                  <a:noFill/>
                </a:ln>
                <a:solidFill>
                  <a:schemeClr val="tx1"/>
                </a:solidFill>
                <a:effectLst/>
                <a:latin typeface="Arial" panose="020B0604020202020204" pitchFamily="34" charset="0"/>
              </a:rPr>
              <a:t> – Project Leader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Ben Hunter</a:t>
            </a:r>
            <a:r>
              <a:rPr kumimoji="0" lang="en-US" altLang="en-US" sz="1800" b="0" i="0" u="none" strike="noStrike" cap="none" normalizeH="0" baseline="0" dirty="0">
                <a:ln>
                  <a:noFill/>
                </a:ln>
                <a:solidFill>
                  <a:schemeClr val="tx1"/>
                </a:solidFill>
                <a:effectLst/>
                <a:latin typeface="Arial" panose="020B0604020202020204" pitchFamily="34" charset="0"/>
              </a:rPr>
              <a:t> – Security Analyst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Lynk Kunieda-Frater</a:t>
            </a:r>
            <a:r>
              <a:rPr kumimoji="0" lang="en-US" altLang="en-US" sz="1800" b="0" i="0" u="none" strike="noStrike" cap="none" normalizeH="0" baseline="0" dirty="0">
                <a:ln>
                  <a:noFill/>
                </a:ln>
                <a:solidFill>
                  <a:schemeClr val="tx1"/>
                </a:solidFill>
                <a:effectLst/>
                <a:latin typeface="Arial" panose="020B0604020202020204" pitchFamily="34" charset="0"/>
              </a:rPr>
              <a:t> – Analyst Designer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Daniel Olufowora</a:t>
            </a:r>
            <a:r>
              <a:rPr kumimoji="0" lang="en-US" altLang="en-US" sz="1800" b="0" i="0" u="none" strike="noStrike" cap="none" normalizeH="0" baseline="0" dirty="0">
                <a:ln>
                  <a:noFill/>
                </a:ln>
                <a:solidFill>
                  <a:schemeClr val="tx1"/>
                </a:solidFill>
                <a:effectLst/>
                <a:latin typeface="Arial" panose="020B0604020202020204" pitchFamily="34" charset="0"/>
              </a:rPr>
              <a:t> – Analyst Designer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Brian Castro Nunez</a:t>
            </a:r>
            <a:r>
              <a:rPr kumimoji="0" lang="en-US" altLang="en-US" sz="1800" b="0" i="0" u="none" strike="noStrike" cap="none" normalizeH="0" baseline="0" dirty="0">
                <a:ln>
                  <a:noFill/>
                </a:ln>
                <a:solidFill>
                  <a:schemeClr val="tx1"/>
                </a:solidFill>
                <a:effectLst/>
                <a:latin typeface="Arial" panose="020B0604020202020204" pitchFamily="34" charset="0"/>
              </a:rPr>
              <a:t> – Developer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Aleks Mihaylov</a:t>
            </a:r>
            <a:r>
              <a:rPr kumimoji="0" lang="en-US" altLang="en-US" sz="1800" b="0" i="0" u="none" strike="noStrike" cap="none" normalizeH="0" baseline="0" dirty="0">
                <a:ln>
                  <a:noFill/>
                </a:ln>
                <a:solidFill>
                  <a:schemeClr val="tx1"/>
                </a:solidFill>
                <a:effectLst/>
                <a:latin typeface="Arial" panose="020B0604020202020204" pitchFamily="34" charset="0"/>
              </a:rPr>
              <a:t> – Developer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Anwar Noh</a:t>
            </a:r>
            <a:r>
              <a:rPr kumimoji="0" lang="en-US" altLang="en-US" sz="1800" b="0" i="0" u="none" strike="noStrike" cap="none" normalizeH="0" baseline="0" dirty="0">
                <a:ln>
                  <a:noFill/>
                </a:ln>
                <a:solidFill>
                  <a:schemeClr val="tx1"/>
                </a:solidFill>
                <a:effectLst/>
                <a:latin typeface="Arial" panose="020B0604020202020204" pitchFamily="34" charset="0"/>
              </a:rPr>
              <a:t> – Software Tester</a:t>
            </a:r>
          </a:p>
        </p:txBody>
      </p:sp>
      <p:pic>
        <p:nvPicPr>
          <p:cNvPr id="7" name="Picture 6" descr="A logo for a medical company&#10;&#10;AI-generated content may be incorrect.">
            <a:extLst>
              <a:ext uri="{FF2B5EF4-FFF2-40B4-BE49-F238E27FC236}">
                <a16:creationId xmlns:a16="http://schemas.microsoft.com/office/drawing/2014/main" id="{BB17EAFA-0C3A-C226-E1D5-102B84E60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8" name="Slide Number Placeholder 7">
            <a:extLst>
              <a:ext uri="{FF2B5EF4-FFF2-40B4-BE49-F238E27FC236}">
                <a16:creationId xmlns:a16="http://schemas.microsoft.com/office/drawing/2014/main" id="{49DDF711-55C6-0799-DC6A-BCAD9DBAD992}"/>
              </a:ext>
            </a:extLst>
          </p:cNvPr>
          <p:cNvSpPr>
            <a:spLocks noGrp="1"/>
          </p:cNvSpPr>
          <p:nvPr>
            <p:ph type="sldNum" sz="quarter" idx="12"/>
          </p:nvPr>
        </p:nvSpPr>
        <p:spPr/>
        <p:txBody>
          <a:bodyPr/>
          <a:lstStyle/>
          <a:p>
            <a:fld id="{514B0520-BAC1-4942-89C8-C31060F42E7C}" type="slidenum">
              <a:rPr lang="en-GB" smtClean="0"/>
              <a:t>2</a:t>
            </a:fld>
            <a:endParaRPr lang="en-GB"/>
          </a:p>
        </p:txBody>
      </p:sp>
    </p:spTree>
    <p:extLst>
      <p:ext uri="{BB962C8B-B14F-4D97-AF65-F5344CB8AC3E}">
        <p14:creationId xmlns:p14="http://schemas.microsoft.com/office/powerpoint/2010/main" val="52597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3A5C-69F6-370F-C7CD-CAA6EAFC2CC7}"/>
              </a:ext>
            </a:extLst>
          </p:cNvPr>
          <p:cNvSpPr>
            <a:spLocks noGrp="1"/>
          </p:cNvSpPr>
          <p:nvPr>
            <p:ph type="title"/>
          </p:nvPr>
        </p:nvSpPr>
        <p:spPr>
          <a:xfrm>
            <a:off x="0" y="171292"/>
            <a:ext cx="10515600" cy="1325563"/>
          </a:xfrm>
        </p:spPr>
        <p:txBody>
          <a:bodyPr/>
          <a:lstStyle/>
          <a:p>
            <a:r>
              <a:rPr lang="en-GB" dirty="0"/>
              <a:t>Project Overview </a:t>
            </a:r>
          </a:p>
        </p:txBody>
      </p:sp>
      <p:sp>
        <p:nvSpPr>
          <p:cNvPr id="3" name="Content Placeholder 2">
            <a:extLst>
              <a:ext uri="{FF2B5EF4-FFF2-40B4-BE49-F238E27FC236}">
                <a16:creationId xmlns:a16="http://schemas.microsoft.com/office/drawing/2014/main" id="{7FE59179-6039-9332-D208-2834E857D455}"/>
              </a:ext>
            </a:extLst>
          </p:cNvPr>
          <p:cNvSpPr>
            <a:spLocks noGrp="1"/>
          </p:cNvSpPr>
          <p:nvPr>
            <p:ph idx="1"/>
          </p:nvPr>
        </p:nvSpPr>
        <p:spPr>
          <a:xfrm>
            <a:off x="471398" y="2011680"/>
            <a:ext cx="11009401" cy="4598572"/>
          </a:xfrm>
        </p:spPr>
        <p:txBody>
          <a:bodyPr>
            <a:normAutofit fontScale="70000" lnSpcReduction="20000"/>
          </a:bodyPr>
          <a:lstStyle/>
          <a:p>
            <a:r>
              <a:rPr lang="en-GB" dirty="0"/>
              <a:t>Team 33 NephroTrack operates within SDP Plc, a solutions-based software company specialising in healthcare.</a:t>
            </a:r>
          </a:p>
          <a:p>
            <a:r>
              <a:rPr lang="en-GB" dirty="0"/>
              <a:t>We were tasked with creating a </a:t>
            </a:r>
            <a:r>
              <a:rPr lang="en-GB" b="1" dirty="0"/>
              <a:t>CKD risk calculator</a:t>
            </a:r>
            <a:r>
              <a:rPr lang="en-GB" dirty="0"/>
              <a:t> for use by NHS clinicians and long-term patients.</a:t>
            </a:r>
          </a:p>
          <a:p>
            <a:r>
              <a:rPr lang="en-GB" dirty="0"/>
              <a:t>The  tool supports clinicians during consultations, allowing </a:t>
            </a:r>
            <a:r>
              <a:rPr lang="en-GB" b="1" dirty="0"/>
              <a:t>fast, clear eGFR calculations</a:t>
            </a:r>
            <a:r>
              <a:rPr lang="en-GB" dirty="0"/>
              <a:t>.</a:t>
            </a:r>
          </a:p>
          <a:p>
            <a:r>
              <a:rPr lang="en-GB" dirty="0"/>
              <a:t>It also empowers “</a:t>
            </a:r>
            <a:r>
              <a:rPr lang="en-GB" b="1" dirty="0"/>
              <a:t>expert patients” </a:t>
            </a:r>
            <a:r>
              <a:rPr lang="en-GB" dirty="0"/>
              <a:t>to monitor their own CKD status outside of clinical settings.</a:t>
            </a:r>
          </a:p>
          <a:p>
            <a:r>
              <a:rPr lang="en-GB" dirty="0"/>
              <a:t>Our agile-based approach promotes collaboration, security-first thinking, and user-focused design.</a:t>
            </a:r>
          </a:p>
          <a:p>
            <a:r>
              <a:rPr lang="en-GB" dirty="0"/>
              <a:t>We prioritised usability, accessibility, and data safety in response to the client’s emphasis on simplicity and confidentiality.</a:t>
            </a:r>
          </a:p>
          <a:p>
            <a:r>
              <a:rPr lang="en-GB" dirty="0"/>
              <a:t>Due to the 2021 NICE (National Institute for Health and Care Excellence) guideline, the recommendation to adjust for ethnicity, which was present in the 2014 version of the calculations, has been removed. </a:t>
            </a:r>
          </a:p>
          <a:p>
            <a:endParaRPr lang="en-GB" dirty="0"/>
          </a:p>
          <a:p>
            <a:pPr marL="0" indent="0">
              <a:buNone/>
            </a:pPr>
            <a:endParaRPr lang="en-GB" dirty="0"/>
          </a:p>
          <a:p>
            <a:r>
              <a:rPr lang="en-GB" i="1" dirty="0"/>
              <a:t>Note: CKD refers to Chronic Kidney Disease, CKD-EPI is the CKD Epidemiology Collaboration, and eGFR stands for Estimated Glomerular Filtration Rate, a key metric used to assess kidney function, and </a:t>
            </a:r>
            <a:r>
              <a:rPr lang="en-GB" i="1" dirty="0" err="1"/>
              <a:t>Nephro</a:t>
            </a:r>
            <a:r>
              <a:rPr lang="en-GB" i="1" dirty="0"/>
              <a:t> refers to the study of Kidneys within medicine. MDRD stands for Modification of Diet in Renal Disease, is still utilised in calculation as it is more accurate for late stage patients suffering with kidney disease, while the CKD-EPI is still more widely used for early and normal kidney function tests.  </a:t>
            </a:r>
          </a:p>
        </p:txBody>
      </p:sp>
      <p:pic>
        <p:nvPicPr>
          <p:cNvPr id="7" name="Picture 6" descr="A logo for a medical company&#10;&#10;AI-generated content may be incorrect.">
            <a:extLst>
              <a:ext uri="{FF2B5EF4-FFF2-40B4-BE49-F238E27FC236}">
                <a16:creationId xmlns:a16="http://schemas.microsoft.com/office/drawing/2014/main" id="{DBF9B7AB-4B2E-5D97-EA87-B6A7122ED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8" name="Slide Number Placeholder 7">
            <a:extLst>
              <a:ext uri="{FF2B5EF4-FFF2-40B4-BE49-F238E27FC236}">
                <a16:creationId xmlns:a16="http://schemas.microsoft.com/office/drawing/2014/main" id="{150271C2-81EB-814F-0F10-240A06A2F012}"/>
              </a:ext>
            </a:extLst>
          </p:cNvPr>
          <p:cNvSpPr>
            <a:spLocks noGrp="1"/>
          </p:cNvSpPr>
          <p:nvPr>
            <p:ph type="sldNum" sz="quarter" idx="12"/>
          </p:nvPr>
        </p:nvSpPr>
        <p:spPr/>
        <p:txBody>
          <a:bodyPr/>
          <a:lstStyle/>
          <a:p>
            <a:fld id="{514B0520-BAC1-4942-89C8-C31060F42E7C}" type="slidenum">
              <a:rPr lang="en-GB" smtClean="0"/>
              <a:t>3</a:t>
            </a:fld>
            <a:endParaRPr lang="en-GB"/>
          </a:p>
        </p:txBody>
      </p:sp>
    </p:spTree>
    <p:extLst>
      <p:ext uri="{BB962C8B-B14F-4D97-AF65-F5344CB8AC3E}">
        <p14:creationId xmlns:p14="http://schemas.microsoft.com/office/powerpoint/2010/main" val="3705275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90D-A26C-754D-1FCF-C8D7A261637A}"/>
              </a:ext>
            </a:extLst>
          </p:cNvPr>
          <p:cNvSpPr>
            <a:spLocks noGrp="1"/>
          </p:cNvSpPr>
          <p:nvPr>
            <p:ph type="title"/>
          </p:nvPr>
        </p:nvSpPr>
        <p:spPr>
          <a:xfrm>
            <a:off x="0" y="174572"/>
            <a:ext cx="10515600" cy="1325563"/>
          </a:xfrm>
        </p:spPr>
        <p:txBody>
          <a:bodyPr/>
          <a:lstStyle/>
          <a:p>
            <a:r>
              <a:rPr lang="en-GB" dirty="0"/>
              <a:t>Initial Planning &amp; Requirements </a:t>
            </a:r>
          </a:p>
        </p:txBody>
      </p:sp>
      <p:sp>
        <p:nvSpPr>
          <p:cNvPr id="3" name="Content Placeholder 2">
            <a:extLst>
              <a:ext uri="{FF2B5EF4-FFF2-40B4-BE49-F238E27FC236}">
                <a16:creationId xmlns:a16="http://schemas.microsoft.com/office/drawing/2014/main" id="{D574528A-3D77-4A07-31F4-FA33C579F320}"/>
              </a:ext>
            </a:extLst>
          </p:cNvPr>
          <p:cNvSpPr>
            <a:spLocks noGrp="1"/>
          </p:cNvSpPr>
          <p:nvPr>
            <p:ph idx="1"/>
          </p:nvPr>
        </p:nvSpPr>
        <p:spPr>
          <a:xfrm>
            <a:off x="179512" y="1829684"/>
            <a:ext cx="11760952" cy="1508760"/>
          </a:xfrm>
        </p:spPr>
        <p:txBody>
          <a:bodyPr>
            <a:normAutofit fontScale="85000" lnSpcReduction="10000"/>
          </a:bodyPr>
          <a:lstStyle/>
          <a:p>
            <a:r>
              <a:rPr lang="en-GB" dirty="0"/>
              <a:t>Our first step was to outline a </a:t>
            </a:r>
            <a:r>
              <a:rPr lang="en-GB" b="1" dirty="0"/>
              <a:t>user journey</a:t>
            </a:r>
            <a:r>
              <a:rPr lang="en-GB" dirty="0"/>
              <a:t> and understand key expectations from both clinicians and patients.</a:t>
            </a:r>
          </a:p>
          <a:p>
            <a:r>
              <a:rPr lang="en-GB" dirty="0"/>
              <a:t>We achieved this by creating a structured set of </a:t>
            </a:r>
            <a:r>
              <a:rPr lang="en-GB" b="1" dirty="0"/>
              <a:t>story cards </a:t>
            </a:r>
            <a:r>
              <a:rPr lang="en-GB" dirty="0"/>
              <a:t>and </a:t>
            </a:r>
            <a:r>
              <a:rPr lang="en-GB" b="1" dirty="0"/>
              <a:t>task cards </a:t>
            </a:r>
            <a:r>
              <a:rPr lang="en-GB" dirty="0"/>
              <a:t>to define features and prioritise them. </a:t>
            </a:r>
          </a:p>
          <a:p>
            <a:r>
              <a:rPr lang="en-GB" dirty="0"/>
              <a:t>These artefacts helped us map out </a:t>
            </a:r>
            <a:r>
              <a:rPr lang="en-GB" b="1" dirty="0"/>
              <a:t>user needs</a:t>
            </a:r>
            <a:r>
              <a:rPr lang="en-GB" dirty="0"/>
              <a:t>, technical requirements and the </a:t>
            </a:r>
            <a:r>
              <a:rPr lang="en-GB" b="1" dirty="0"/>
              <a:t>development roadmap </a:t>
            </a:r>
            <a:r>
              <a:rPr lang="en-GB" dirty="0"/>
              <a:t>for NephroTrack. </a:t>
            </a:r>
          </a:p>
        </p:txBody>
      </p:sp>
      <p:pic>
        <p:nvPicPr>
          <p:cNvPr id="5" name="Picture 4">
            <a:extLst>
              <a:ext uri="{FF2B5EF4-FFF2-40B4-BE49-F238E27FC236}">
                <a16:creationId xmlns:a16="http://schemas.microsoft.com/office/drawing/2014/main" id="{F5C939A6-83CE-C70A-D956-8615DBC2079A}"/>
              </a:ext>
            </a:extLst>
          </p:cNvPr>
          <p:cNvPicPr>
            <a:picLocks noChangeAspect="1"/>
          </p:cNvPicPr>
          <p:nvPr/>
        </p:nvPicPr>
        <p:blipFill>
          <a:blip r:embed="rId2"/>
          <a:stretch>
            <a:fillRect/>
          </a:stretch>
        </p:blipFill>
        <p:spPr>
          <a:xfrm>
            <a:off x="124626" y="3195211"/>
            <a:ext cx="2304538" cy="2989358"/>
          </a:xfrm>
          <a:prstGeom prst="rect">
            <a:avLst/>
          </a:prstGeom>
        </p:spPr>
      </p:pic>
      <p:pic>
        <p:nvPicPr>
          <p:cNvPr id="7" name="Picture 6">
            <a:extLst>
              <a:ext uri="{FF2B5EF4-FFF2-40B4-BE49-F238E27FC236}">
                <a16:creationId xmlns:a16="http://schemas.microsoft.com/office/drawing/2014/main" id="{9FD3DB72-B8EF-DC42-4DDC-DAEA236260BD}"/>
              </a:ext>
            </a:extLst>
          </p:cNvPr>
          <p:cNvPicPr>
            <a:picLocks noChangeAspect="1"/>
          </p:cNvPicPr>
          <p:nvPr/>
        </p:nvPicPr>
        <p:blipFill>
          <a:blip r:embed="rId3"/>
          <a:stretch>
            <a:fillRect/>
          </a:stretch>
        </p:blipFill>
        <p:spPr>
          <a:xfrm>
            <a:off x="2657980" y="3195212"/>
            <a:ext cx="2482122" cy="2989358"/>
          </a:xfrm>
          <a:prstGeom prst="rect">
            <a:avLst/>
          </a:prstGeom>
        </p:spPr>
      </p:pic>
      <p:pic>
        <p:nvPicPr>
          <p:cNvPr id="9" name="Picture 8">
            <a:extLst>
              <a:ext uri="{FF2B5EF4-FFF2-40B4-BE49-F238E27FC236}">
                <a16:creationId xmlns:a16="http://schemas.microsoft.com/office/drawing/2014/main" id="{9AD3DBF8-C6E4-35B9-3C91-E90B5E2FECDA}"/>
              </a:ext>
            </a:extLst>
          </p:cNvPr>
          <p:cNvPicPr>
            <a:picLocks noChangeAspect="1"/>
          </p:cNvPicPr>
          <p:nvPr/>
        </p:nvPicPr>
        <p:blipFill>
          <a:blip r:embed="rId4"/>
          <a:stretch>
            <a:fillRect/>
          </a:stretch>
        </p:blipFill>
        <p:spPr>
          <a:xfrm>
            <a:off x="5511565" y="3195211"/>
            <a:ext cx="2838630" cy="3039468"/>
          </a:xfrm>
          <a:prstGeom prst="rect">
            <a:avLst/>
          </a:prstGeom>
        </p:spPr>
      </p:pic>
      <p:pic>
        <p:nvPicPr>
          <p:cNvPr id="12" name="Picture 11">
            <a:extLst>
              <a:ext uri="{FF2B5EF4-FFF2-40B4-BE49-F238E27FC236}">
                <a16:creationId xmlns:a16="http://schemas.microsoft.com/office/drawing/2014/main" id="{84A7C73D-B519-D361-7159-7EF9F87D0920}"/>
              </a:ext>
            </a:extLst>
          </p:cNvPr>
          <p:cNvPicPr>
            <a:picLocks noChangeAspect="1"/>
          </p:cNvPicPr>
          <p:nvPr/>
        </p:nvPicPr>
        <p:blipFill>
          <a:blip r:embed="rId5"/>
          <a:srcRect l="2226" t="1802" r="14834" b="5006"/>
          <a:stretch/>
        </p:blipFill>
        <p:spPr>
          <a:xfrm>
            <a:off x="8766561" y="3195211"/>
            <a:ext cx="2838630" cy="3039468"/>
          </a:xfrm>
          <a:prstGeom prst="rect">
            <a:avLst/>
          </a:prstGeom>
        </p:spPr>
      </p:pic>
      <p:sp>
        <p:nvSpPr>
          <p:cNvPr id="16" name="TextBox 15">
            <a:extLst>
              <a:ext uri="{FF2B5EF4-FFF2-40B4-BE49-F238E27FC236}">
                <a16:creationId xmlns:a16="http://schemas.microsoft.com/office/drawing/2014/main" id="{26A1D498-F59E-239B-2F31-129A88F6A479}"/>
              </a:ext>
            </a:extLst>
          </p:cNvPr>
          <p:cNvSpPr txBox="1"/>
          <p:nvPr/>
        </p:nvSpPr>
        <p:spPr>
          <a:xfrm>
            <a:off x="5511565" y="6350819"/>
            <a:ext cx="2952750" cy="369332"/>
          </a:xfrm>
          <a:prstGeom prst="rect">
            <a:avLst/>
          </a:prstGeom>
          <a:noFill/>
        </p:spPr>
        <p:txBody>
          <a:bodyPr wrap="square" rtlCol="0">
            <a:spAutoFit/>
          </a:bodyPr>
          <a:lstStyle/>
          <a:p>
            <a:r>
              <a:rPr lang="en-GB" dirty="0"/>
              <a:t>Task Cards</a:t>
            </a:r>
          </a:p>
        </p:txBody>
      </p:sp>
      <p:sp>
        <p:nvSpPr>
          <p:cNvPr id="17" name="TextBox 16">
            <a:extLst>
              <a:ext uri="{FF2B5EF4-FFF2-40B4-BE49-F238E27FC236}">
                <a16:creationId xmlns:a16="http://schemas.microsoft.com/office/drawing/2014/main" id="{9BF0BC21-A0A4-00E7-C5AB-E2CC2EAFB76A}"/>
              </a:ext>
            </a:extLst>
          </p:cNvPr>
          <p:cNvSpPr txBox="1"/>
          <p:nvPr/>
        </p:nvSpPr>
        <p:spPr>
          <a:xfrm>
            <a:off x="179512" y="6350819"/>
            <a:ext cx="2952750" cy="369332"/>
          </a:xfrm>
          <a:prstGeom prst="rect">
            <a:avLst/>
          </a:prstGeom>
          <a:noFill/>
        </p:spPr>
        <p:txBody>
          <a:bodyPr wrap="square" rtlCol="0">
            <a:spAutoFit/>
          </a:bodyPr>
          <a:lstStyle/>
          <a:p>
            <a:r>
              <a:rPr lang="en-GB" dirty="0"/>
              <a:t>Story Cards</a:t>
            </a:r>
          </a:p>
        </p:txBody>
      </p:sp>
      <p:pic>
        <p:nvPicPr>
          <p:cNvPr id="10" name="Picture 9" descr="A logo for a medical company&#10;&#10;AI-generated content may be incorrect.">
            <a:extLst>
              <a:ext uri="{FF2B5EF4-FFF2-40B4-BE49-F238E27FC236}">
                <a16:creationId xmlns:a16="http://schemas.microsoft.com/office/drawing/2014/main" id="{DBD964EC-983A-EDFD-C23B-F5F5839E5B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11" name="Slide Number Placeholder 10">
            <a:extLst>
              <a:ext uri="{FF2B5EF4-FFF2-40B4-BE49-F238E27FC236}">
                <a16:creationId xmlns:a16="http://schemas.microsoft.com/office/drawing/2014/main" id="{845F3B26-AF9A-C11D-6B7C-9120D22B1A23}"/>
              </a:ext>
            </a:extLst>
          </p:cNvPr>
          <p:cNvSpPr>
            <a:spLocks noGrp="1"/>
          </p:cNvSpPr>
          <p:nvPr>
            <p:ph type="sldNum" sz="quarter" idx="12"/>
          </p:nvPr>
        </p:nvSpPr>
        <p:spPr/>
        <p:txBody>
          <a:bodyPr/>
          <a:lstStyle/>
          <a:p>
            <a:fld id="{514B0520-BAC1-4942-89C8-C31060F42E7C}" type="slidenum">
              <a:rPr lang="en-GB" smtClean="0"/>
              <a:t>4</a:t>
            </a:fld>
            <a:endParaRPr lang="en-GB"/>
          </a:p>
        </p:txBody>
      </p:sp>
    </p:spTree>
    <p:extLst>
      <p:ext uri="{BB962C8B-B14F-4D97-AF65-F5344CB8AC3E}">
        <p14:creationId xmlns:p14="http://schemas.microsoft.com/office/powerpoint/2010/main" val="3357956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0D73-3F66-CBB5-EB70-99D5A28DC05C}"/>
              </a:ext>
            </a:extLst>
          </p:cNvPr>
          <p:cNvSpPr>
            <a:spLocks noGrp="1"/>
          </p:cNvSpPr>
          <p:nvPr>
            <p:ph type="title"/>
          </p:nvPr>
        </p:nvSpPr>
        <p:spPr/>
        <p:txBody>
          <a:bodyPr/>
          <a:lstStyle/>
          <a:p>
            <a:r>
              <a:rPr lang="en-GB" dirty="0"/>
              <a:t>User Journeys</a:t>
            </a:r>
          </a:p>
        </p:txBody>
      </p:sp>
      <p:sp>
        <p:nvSpPr>
          <p:cNvPr id="4" name="Slide Number Placeholder 3">
            <a:extLst>
              <a:ext uri="{FF2B5EF4-FFF2-40B4-BE49-F238E27FC236}">
                <a16:creationId xmlns:a16="http://schemas.microsoft.com/office/drawing/2014/main" id="{391F63FD-F335-4D2F-6285-A29CFBC496F3}"/>
              </a:ext>
            </a:extLst>
          </p:cNvPr>
          <p:cNvSpPr>
            <a:spLocks noGrp="1"/>
          </p:cNvSpPr>
          <p:nvPr>
            <p:ph type="sldNum" sz="quarter" idx="12"/>
          </p:nvPr>
        </p:nvSpPr>
        <p:spPr/>
        <p:txBody>
          <a:bodyPr/>
          <a:lstStyle/>
          <a:p>
            <a:fld id="{514B0520-BAC1-4942-89C8-C31060F42E7C}" type="slidenum">
              <a:rPr lang="en-GB" smtClean="0"/>
              <a:t>5</a:t>
            </a:fld>
            <a:endParaRPr lang="en-GB"/>
          </a:p>
        </p:txBody>
      </p:sp>
      <p:pic>
        <p:nvPicPr>
          <p:cNvPr id="5" name="Picture 4" descr="A screenshot of a computer application&#10;&#10;Description automatically generated">
            <a:extLst>
              <a:ext uri="{FF2B5EF4-FFF2-40B4-BE49-F238E27FC236}">
                <a16:creationId xmlns:a16="http://schemas.microsoft.com/office/drawing/2014/main" id="{C2B76AC0-88C7-7F6B-3DC9-839E7B78E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349" y="2531595"/>
            <a:ext cx="6288062" cy="3426691"/>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BA3B53B8-F141-75B1-80F6-2720FC709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9" y="2531595"/>
            <a:ext cx="5625792" cy="3426691"/>
          </a:xfrm>
          <a:prstGeom prst="rect">
            <a:avLst/>
          </a:prstGeom>
        </p:spPr>
      </p:pic>
    </p:spTree>
    <p:extLst>
      <p:ext uri="{BB962C8B-B14F-4D97-AF65-F5344CB8AC3E}">
        <p14:creationId xmlns:p14="http://schemas.microsoft.com/office/powerpoint/2010/main" val="37720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BD73-9961-8E28-1CBC-398FF84DEF65}"/>
              </a:ext>
            </a:extLst>
          </p:cNvPr>
          <p:cNvSpPr>
            <a:spLocks noGrp="1"/>
          </p:cNvSpPr>
          <p:nvPr>
            <p:ph type="title"/>
          </p:nvPr>
        </p:nvSpPr>
        <p:spPr>
          <a:xfrm>
            <a:off x="0" y="208233"/>
            <a:ext cx="12363450" cy="1392321"/>
          </a:xfrm>
        </p:spPr>
        <p:txBody>
          <a:bodyPr/>
          <a:lstStyle/>
          <a:p>
            <a:r>
              <a:rPr lang="en-GB" dirty="0"/>
              <a:t>Design Approach &amp; </a:t>
            </a:r>
            <a:br>
              <a:rPr lang="en-GB" dirty="0"/>
            </a:br>
            <a:r>
              <a:rPr lang="en-GB" dirty="0"/>
              <a:t>User Experience </a:t>
            </a:r>
          </a:p>
        </p:txBody>
      </p:sp>
      <p:sp>
        <p:nvSpPr>
          <p:cNvPr id="4" name="Content Placeholder 2">
            <a:extLst>
              <a:ext uri="{FF2B5EF4-FFF2-40B4-BE49-F238E27FC236}">
                <a16:creationId xmlns:a16="http://schemas.microsoft.com/office/drawing/2014/main" id="{C40BAD3A-3996-441C-598A-17730B0CB7BC}"/>
              </a:ext>
            </a:extLst>
          </p:cNvPr>
          <p:cNvSpPr txBox="1">
            <a:spLocks/>
          </p:cNvSpPr>
          <p:nvPr/>
        </p:nvSpPr>
        <p:spPr>
          <a:xfrm>
            <a:off x="76200" y="2204301"/>
            <a:ext cx="5815372" cy="458367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We approached the design phase with a </a:t>
            </a:r>
            <a:r>
              <a:rPr lang="en-GB" b="1" dirty="0"/>
              <a:t>user-friendly mindset</a:t>
            </a:r>
            <a:r>
              <a:rPr lang="en-GB" dirty="0"/>
              <a:t>, prioritising clarity and simplicity for both clinicians and patients.</a:t>
            </a:r>
          </a:p>
          <a:p>
            <a:r>
              <a:rPr lang="en-GB" dirty="0"/>
              <a:t>Created multiple logo concepts and explored colour palettes inspired by NHS branding (blue tones, soft neutrals).</a:t>
            </a:r>
          </a:p>
          <a:p>
            <a:r>
              <a:rPr lang="en-GB" dirty="0"/>
              <a:t>Designed a UI that supports </a:t>
            </a:r>
            <a:r>
              <a:rPr lang="en-GB" b="1" dirty="0"/>
              <a:t>quick interaction, clean navigation, </a:t>
            </a:r>
            <a:r>
              <a:rPr lang="en-GB" dirty="0"/>
              <a:t>and is optimised for both </a:t>
            </a:r>
            <a:r>
              <a:rPr lang="en-GB" b="1" dirty="0"/>
              <a:t>mobile and tablet</a:t>
            </a:r>
            <a:r>
              <a:rPr lang="en-GB" dirty="0"/>
              <a:t> use. </a:t>
            </a:r>
          </a:p>
          <a:p>
            <a:r>
              <a:rPr lang="en-GB" dirty="0"/>
              <a:t>Included concept</a:t>
            </a:r>
            <a:r>
              <a:rPr lang="en-GB" b="1" dirty="0"/>
              <a:t> mock-ups </a:t>
            </a:r>
            <a:r>
              <a:rPr lang="en-GB" dirty="0"/>
              <a:t>of key app screens (e.g., input screen, results summary, CKD stage display).</a:t>
            </a:r>
          </a:p>
          <a:p>
            <a:r>
              <a:rPr lang="en-GB" dirty="0"/>
              <a:t>Ensured the layout followed </a:t>
            </a:r>
            <a:r>
              <a:rPr lang="en-GB" b="1" dirty="0"/>
              <a:t>accessibility standards</a:t>
            </a:r>
            <a:r>
              <a:rPr lang="en-GB" dirty="0"/>
              <a:t>, such as high contrast, large tap zones, and clean typography.</a:t>
            </a:r>
          </a:p>
          <a:p>
            <a:r>
              <a:rPr lang="en-GB" dirty="0"/>
              <a:t>Chose icons and visuals to clearly indicate functions without overwhelming the user.</a:t>
            </a:r>
          </a:p>
        </p:txBody>
      </p:sp>
      <p:pic>
        <p:nvPicPr>
          <p:cNvPr id="3" name="Picture 2">
            <a:extLst>
              <a:ext uri="{FF2B5EF4-FFF2-40B4-BE49-F238E27FC236}">
                <a16:creationId xmlns:a16="http://schemas.microsoft.com/office/drawing/2014/main" id="{CE4F31DD-0151-25FC-037F-DD981FC48EEB}"/>
              </a:ext>
            </a:extLst>
          </p:cNvPr>
          <p:cNvPicPr>
            <a:picLocks noChangeAspect="1"/>
          </p:cNvPicPr>
          <p:nvPr/>
        </p:nvPicPr>
        <p:blipFill>
          <a:blip r:embed="rId2"/>
          <a:stretch>
            <a:fillRect/>
          </a:stretch>
        </p:blipFill>
        <p:spPr>
          <a:xfrm>
            <a:off x="7351989" y="2350277"/>
            <a:ext cx="3357626" cy="3137795"/>
          </a:xfrm>
          <a:prstGeom prst="rect">
            <a:avLst/>
          </a:prstGeom>
        </p:spPr>
      </p:pic>
      <p:pic>
        <p:nvPicPr>
          <p:cNvPr id="13" name="Picture 12" descr="A logo for a medical company&#10;&#10;AI-generated content may be incorrect.">
            <a:extLst>
              <a:ext uri="{FF2B5EF4-FFF2-40B4-BE49-F238E27FC236}">
                <a16:creationId xmlns:a16="http://schemas.microsoft.com/office/drawing/2014/main" id="{670C1AFC-FF88-A4BE-8BFF-37B93CF94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416" y="5628881"/>
            <a:ext cx="1454206" cy="864519"/>
          </a:xfrm>
          <a:prstGeom prst="rect">
            <a:avLst/>
          </a:prstGeom>
        </p:spPr>
      </p:pic>
      <p:pic>
        <p:nvPicPr>
          <p:cNvPr id="15" name="Picture 14" descr="A logo with purple and white text&#10;&#10;AI-generated content may be incorrect.">
            <a:extLst>
              <a:ext uri="{FF2B5EF4-FFF2-40B4-BE49-F238E27FC236}">
                <a16:creationId xmlns:a16="http://schemas.microsoft.com/office/drawing/2014/main" id="{5DC96DA4-66B6-2FC8-B690-3EE5FD277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6892" y="4559759"/>
            <a:ext cx="1176560" cy="905920"/>
          </a:xfrm>
          <a:prstGeom prst="rect">
            <a:avLst/>
          </a:prstGeom>
        </p:spPr>
      </p:pic>
      <p:pic>
        <p:nvPicPr>
          <p:cNvPr id="17" name="Picture 16" descr="A blue and white logo&#10;&#10;AI-generated content may be incorrect.">
            <a:extLst>
              <a:ext uri="{FF2B5EF4-FFF2-40B4-BE49-F238E27FC236}">
                <a16:creationId xmlns:a16="http://schemas.microsoft.com/office/drawing/2014/main" id="{0EAEC4E7-D40C-399D-F421-28436C48D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0922" y="5628881"/>
            <a:ext cx="1862530" cy="905920"/>
          </a:xfrm>
          <a:prstGeom prst="rect">
            <a:avLst/>
          </a:prstGeom>
        </p:spPr>
      </p:pic>
      <p:pic>
        <p:nvPicPr>
          <p:cNvPr id="19" name="Picture 18" descr="A logo on a black background&#10;&#10;AI-generated content may be incorrect.">
            <a:extLst>
              <a:ext uri="{FF2B5EF4-FFF2-40B4-BE49-F238E27FC236}">
                <a16:creationId xmlns:a16="http://schemas.microsoft.com/office/drawing/2014/main" id="{0FDFDBD0-D482-B79B-6C85-40F912364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6892" y="2350277"/>
            <a:ext cx="1176560" cy="905920"/>
          </a:xfrm>
          <a:prstGeom prst="rect">
            <a:avLst/>
          </a:prstGeom>
        </p:spPr>
      </p:pic>
      <p:pic>
        <p:nvPicPr>
          <p:cNvPr id="21" name="Picture 20" descr="A blue sign with white text&#10;&#10;AI-generated content may be incorrect.">
            <a:extLst>
              <a:ext uri="{FF2B5EF4-FFF2-40B4-BE49-F238E27FC236}">
                <a16:creationId xmlns:a16="http://schemas.microsoft.com/office/drawing/2014/main" id="{562AAF1D-372C-4ED2-EB8A-0FD9821CB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9637" y="5608180"/>
            <a:ext cx="1578479" cy="905920"/>
          </a:xfrm>
          <a:prstGeom prst="rect">
            <a:avLst/>
          </a:prstGeom>
        </p:spPr>
      </p:pic>
      <p:pic>
        <p:nvPicPr>
          <p:cNvPr id="23" name="Picture 22" descr="A logo on a green background&#10;&#10;AI-generated content may be incorrect.">
            <a:extLst>
              <a:ext uri="{FF2B5EF4-FFF2-40B4-BE49-F238E27FC236}">
                <a16:creationId xmlns:a16="http://schemas.microsoft.com/office/drawing/2014/main" id="{FBE807E4-E1FE-5D39-481B-393F0B361B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76892" y="3445675"/>
            <a:ext cx="1176560" cy="905921"/>
          </a:xfrm>
          <a:prstGeom prst="rect">
            <a:avLst/>
          </a:prstGeom>
        </p:spPr>
      </p:pic>
      <p:pic>
        <p:nvPicPr>
          <p:cNvPr id="25" name="Picture 24" descr="A screenshot of a log in&#10;&#10;AI-generated content may be incorrect.">
            <a:extLst>
              <a:ext uri="{FF2B5EF4-FFF2-40B4-BE49-F238E27FC236}">
                <a16:creationId xmlns:a16="http://schemas.microsoft.com/office/drawing/2014/main" id="{60D14B10-307C-AE31-EE57-F3BB2413ED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5584" y="2350277"/>
            <a:ext cx="1463040" cy="3137795"/>
          </a:xfrm>
          <a:prstGeom prst="rect">
            <a:avLst/>
          </a:prstGeom>
        </p:spPr>
      </p:pic>
      <p:pic>
        <p:nvPicPr>
          <p:cNvPr id="26" name="Picture 25" descr="A logo for a medical company&#10;&#10;AI-generated content may be incorrect.">
            <a:extLst>
              <a:ext uri="{FF2B5EF4-FFF2-40B4-BE49-F238E27FC236}">
                <a16:creationId xmlns:a16="http://schemas.microsoft.com/office/drawing/2014/main" id="{258582A9-B81F-FEB8-D4E0-ED94FD74A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27" name="Slide Number Placeholder 26">
            <a:extLst>
              <a:ext uri="{FF2B5EF4-FFF2-40B4-BE49-F238E27FC236}">
                <a16:creationId xmlns:a16="http://schemas.microsoft.com/office/drawing/2014/main" id="{28071D66-F727-DB05-2328-23D0C4BA8BD4}"/>
              </a:ext>
            </a:extLst>
          </p:cNvPr>
          <p:cNvSpPr>
            <a:spLocks noGrp="1"/>
          </p:cNvSpPr>
          <p:nvPr>
            <p:ph type="sldNum" sz="quarter" idx="12"/>
          </p:nvPr>
        </p:nvSpPr>
        <p:spPr/>
        <p:txBody>
          <a:bodyPr/>
          <a:lstStyle/>
          <a:p>
            <a:fld id="{514B0520-BAC1-4942-89C8-C31060F42E7C}" type="slidenum">
              <a:rPr lang="en-GB" smtClean="0"/>
              <a:t>6</a:t>
            </a:fld>
            <a:endParaRPr lang="en-GB"/>
          </a:p>
        </p:txBody>
      </p:sp>
    </p:spTree>
    <p:extLst>
      <p:ext uri="{BB962C8B-B14F-4D97-AF65-F5344CB8AC3E}">
        <p14:creationId xmlns:p14="http://schemas.microsoft.com/office/powerpoint/2010/main" val="322141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4B37-5668-E897-03A8-D7F0A7CC2E66}"/>
              </a:ext>
            </a:extLst>
          </p:cNvPr>
          <p:cNvSpPr>
            <a:spLocks noGrp="1"/>
          </p:cNvSpPr>
          <p:nvPr>
            <p:ph type="title"/>
          </p:nvPr>
        </p:nvSpPr>
        <p:spPr>
          <a:xfrm>
            <a:off x="0" y="219806"/>
            <a:ext cx="9784080" cy="1508760"/>
          </a:xfrm>
        </p:spPr>
        <p:txBody>
          <a:bodyPr/>
          <a:lstStyle/>
          <a:p>
            <a:r>
              <a:rPr lang="en-GB" dirty="0"/>
              <a:t>System Architecture &amp; Platform</a:t>
            </a:r>
            <a:br>
              <a:rPr lang="en-GB" dirty="0"/>
            </a:br>
            <a:r>
              <a:rPr lang="en-GB" dirty="0"/>
              <a:t> Overview</a:t>
            </a:r>
          </a:p>
        </p:txBody>
      </p:sp>
      <p:sp>
        <p:nvSpPr>
          <p:cNvPr id="3" name="Content Placeholder 2">
            <a:extLst>
              <a:ext uri="{FF2B5EF4-FFF2-40B4-BE49-F238E27FC236}">
                <a16:creationId xmlns:a16="http://schemas.microsoft.com/office/drawing/2014/main" id="{7198BF6C-5FA6-28EE-8AA2-70CE6369DF20}"/>
              </a:ext>
            </a:extLst>
          </p:cNvPr>
          <p:cNvSpPr>
            <a:spLocks noGrp="1"/>
          </p:cNvSpPr>
          <p:nvPr>
            <p:ph idx="1"/>
          </p:nvPr>
        </p:nvSpPr>
        <p:spPr>
          <a:xfrm>
            <a:off x="71967" y="1907627"/>
            <a:ext cx="4023619" cy="4950373"/>
          </a:xfrm>
        </p:spPr>
        <p:txBody>
          <a:bodyPr>
            <a:normAutofit fontScale="62500" lnSpcReduction="20000"/>
          </a:bodyPr>
          <a:lstStyle/>
          <a:p>
            <a:r>
              <a:rPr lang="en-GB" dirty="0"/>
              <a:t>The system is designed with a modular architecture, ensuring clean separation of logic and easy scalability. </a:t>
            </a:r>
          </a:p>
          <a:p>
            <a:r>
              <a:rPr lang="en-GB" dirty="0"/>
              <a:t>Built with a mobile-first focus, ensuring accessibility across Android smartphones and tablets.</a:t>
            </a:r>
          </a:p>
          <a:p>
            <a:r>
              <a:rPr lang="en-GB" dirty="0"/>
              <a:t>Divides users into clinicians and patients, each with distinct input flows and permissions. </a:t>
            </a:r>
          </a:p>
          <a:p>
            <a:r>
              <a:rPr lang="en-GB" dirty="0"/>
              <a:t>Patient data is processed locally for single-use calculations, ensuring data privacy when login is not required. </a:t>
            </a:r>
          </a:p>
          <a:p>
            <a:r>
              <a:rPr lang="en-GB" dirty="0"/>
              <a:t>Clinicians have access to batch upload features using CSV files for faster processing of patient lists.</a:t>
            </a:r>
          </a:p>
          <a:p>
            <a:r>
              <a:rPr lang="en-GB" dirty="0"/>
              <a:t>No long-term data storage is used unless a patient logs in- aligning with the NHS preference for minimal data retention. </a:t>
            </a:r>
          </a:p>
          <a:p>
            <a:r>
              <a:rPr lang="en-GB" dirty="0"/>
              <a:t>Currently using MDRD (without ethnicity) following national guidance to remove race-based variables. CKD-EPI and paediatric models are either implemented or under review for future expansion. </a:t>
            </a:r>
          </a:p>
          <a:p>
            <a:r>
              <a:rPr lang="en-GB" dirty="0"/>
              <a:t>The exact CKD-EPI equation we are using is the 2021 Creatinine-Cystatin C equation.  </a:t>
            </a:r>
          </a:p>
        </p:txBody>
      </p:sp>
      <p:pic>
        <p:nvPicPr>
          <p:cNvPr id="9" name="Picture 8" descr="A diagram of a flowchart&#10;&#10;AI-generated content may be incorrect.">
            <a:extLst>
              <a:ext uri="{FF2B5EF4-FFF2-40B4-BE49-F238E27FC236}">
                <a16:creationId xmlns:a16="http://schemas.microsoft.com/office/drawing/2014/main" id="{2EAFAB0F-45FF-83C6-9DC6-A80C2DF38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728" y="2167128"/>
            <a:ext cx="1723305" cy="3936450"/>
          </a:xfrm>
          <a:prstGeom prst="rect">
            <a:avLst/>
          </a:prstGeom>
        </p:spPr>
      </p:pic>
      <p:pic>
        <p:nvPicPr>
          <p:cNvPr id="12" name="Picture 11" descr="A logo for a medical company&#10;&#10;AI-generated content may be incorrect.">
            <a:extLst>
              <a:ext uri="{FF2B5EF4-FFF2-40B4-BE49-F238E27FC236}">
                <a16:creationId xmlns:a16="http://schemas.microsoft.com/office/drawing/2014/main" id="{01C1FB0B-47B4-B93D-7DC3-8BE990C08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13" name="Slide Number Placeholder 12">
            <a:extLst>
              <a:ext uri="{FF2B5EF4-FFF2-40B4-BE49-F238E27FC236}">
                <a16:creationId xmlns:a16="http://schemas.microsoft.com/office/drawing/2014/main" id="{6673565E-F36F-2ABC-88DC-727ED6B15C84}"/>
              </a:ext>
            </a:extLst>
          </p:cNvPr>
          <p:cNvSpPr>
            <a:spLocks noGrp="1"/>
          </p:cNvSpPr>
          <p:nvPr>
            <p:ph type="sldNum" sz="quarter" idx="12"/>
          </p:nvPr>
        </p:nvSpPr>
        <p:spPr/>
        <p:txBody>
          <a:bodyPr/>
          <a:lstStyle/>
          <a:p>
            <a:fld id="{514B0520-BAC1-4942-89C8-C31060F42E7C}" type="slidenum">
              <a:rPr lang="en-GB" smtClean="0"/>
              <a:t>7</a:t>
            </a:fld>
            <a:endParaRPr lang="en-GB"/>
          </a:p>
        </p:txBody>
      </p:sp>
      <p:pic>
        <p:nvPicPr>
          <p:cNvPr id="5" name="Picture 4" descr="A screenshot of a computer screen&#10;&#10;Description automatically generated">
            <a:extLst>
              <a:ext uri="{FF2B5EF4-FFF2-40B4-BE49-F238E27FC236}">
                <a16:creationId xmlns:a16="http://schemas.microsoft.com/office/drawing/2014/main" id="{196E1191-6DBD-C34A-0F4F-2F4926F08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0" y="2167128"/>
            <a:ext cx="6032366" cy="3936450"/>
          </a:xfrm>
          <a:prstGeom prst="rect">
            <a:avLst/>
          </a:prstGeom>
        </p:spPr>
      </p:pic>
    </p:spTree>
    <p:extLst>
      <p:ext uri="{BB962C8B-B14F-4D97-AF65-F5344CB8AC3E}">
        <p14:creationId xmlns:p14="http://schemas.microsoft.com/office/powerpoint/2010/main" val="167467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63EE-E4D8-9972-A306-C19138702F55}"/>
              </a:ext>
            </a:extLst>
          </p:cNvPr>
          <p:cNvSpPr>
            <a:spLocks noGrp="1"/>
          </p:cNvSpPr>
          <p:nvPr>
            <p:ph type="title"/>
          </p:nvPr>
        </p:nvSpPr>
        <p:spPr>
          <a:xfrm>
            <a:off x="0" y="233024"/>
            <a:ext cx="9784080" cy="1508760"/>
          </a:xfrm>
        </p:spPr>
        <p:txBody>
          <a:bodyPr/>
          <a:lstStyle/>
          <a:p>
            <a:r>
              <a:rPr lang="en-GB" dirty="0"/>
              <a:t>Security &amp; Data Protection</a:t>
            </a:r>
          </a:p>
        </p:txBody>
      </p:sp>
      <p:sp>
        <p:nvSpPr>
          <p:cNvPr id="3" name="Content Placeholder 2">
            <a:extLst>
              <a:ext uri="{FF2B5EF4-FFF2-40B4-BE49-F238E27FC236}">
                <a16:creationId xmlns:a16="http://schemas.microsoft.com/office/drawing/2014/main" id="{5F34AC3E-8382-CECD-BCF2-E1277DD39800}"/>
              </a:ext>
            </a:extLst>
          </p:cNvPr>
          <p:cNvSpPr>
            <a:spLocks noGrp="1"/>
          </p:cNvSpPr>
          <p:nvPr>
            <p:ph idx="1"/>
          </p:nvPr>
        </p:nvSpPr>
        <p:spPr>
          <a:xfrm>
            <a:off x="304018" y="2367584"/>
            <a:ext cx="5474212" cy="4206240"/>
          </a:xfrm>
        </p:spPr>
        <p:txBody>
          <a:bodyPr>
            <a:normAutofit fontScale="62500" lnSpcReduction="20000"/>
          </a:bodyPr>
          <a:lstStyle/>
          <a:p>
            <a:r>
              <a:rPr lang="en-GB" dirty="0"/>
              <a:t>The system was designed with a </a:t>
            </a:r>
            <a:r>
              <a:rPr lang="en-GB" b="1" dirty="0"/>
              <a:t>security-first mindset</a:t>
            </a:r>
            <a:r>
              <a:rPr lang="en-GB" dirty="0"/>
              <a:t>, in line with NHS and UK GDPR data protection principles. </a:t>
            </a:r>
          </a:p>
          <a:p>
            <a:r>
              <a:rPr lang="en-GB" dirty="0"/>
              <a:t>No user data is stored unless explicitly required (e.g., login-enabled features for patients).</a:t>
            </a:r>
          </a:p>
          <a:p>
            <a:r>
              <a:rPr lang="en-GB" b="1" dirty="0"/>
              <a:t>All single-use calculations </a:t>
            </a:r>
            <a:r>
              <a:rPr lang="en-GB" dirty="0"/>
              <a:t>are processed locally on-device, reducing external exposure of sensitive health data.</a:t>
            </a:r>
          </a:p>
          <a:p>
            <a:r>
              <a:rPr lang="en-GB" dirty="0"/>
              <a:t>Batch uploads in CSV format are handled in-memory and are not saved after processing.</a:t>
            </a:r>
          </a:p>
          <a:p>
            <a:r>
              <a:rPr lang="en-GB" dirty="0"/>
              <a:t>The app implements </a:t>
            </a:r>
            <a:r>
              <a:rPr lang="en-GB" b="1" dirty="0"/>
              <a:t>role-based access control,</a:t>
            </a:r>
            <a:r>
              <a:rPr lang="en-GB" dirty="0"/>
              <a:t> ensuring patients and clinicians see only relevant information.</a:t>
            </a:r>
          </a:p>
          <a:p>
            <a:r>
              <a:rPr lang="en-GB" dirty="0"/>
              <a:t>Code was refactored to prevent the exposure of patient data outside of securely scoped, privately accessible functions that directly interact with the database.</a:t>
            </a:r>
          </a:p>
          <a:p>
            <a:r>
              <a:rPr lang="en-GB" dirty="0"/>
              <a:t>When network communication is implemented, all data transmission will be secured following the HTTPS protocols.</a:t>
            </a:r>
          </a:p>
          <a:p>
            <a:r>
              <a:rPr lang="en-GB" dirty="0"/>
              <a:t>Encryption and hashing for user credentials has been implemented, with future improvements in the next iteration stage.</a:t>
            </a:r>
          </a:p>
        </p:txBody>
      </p:sp>
      <p:pic>
        <p:nvPicPr>
          <p:cNvPr id="5" name="Picture 4">
            <a:extLst>
              <a:ext uri="{FF2B5EF4-FFF2-40B4-BE49-F238E27FC236}">
                <a16:creationId xmlns:a16="http://schemas.microsoft.com/office/drawing/2014/main" id="{38AA57E3-7046-196A-7E93-75BEAC5A1774}"/>
              </a:ext>
            </a:extLst>
          </p:cNvPr>
          <p:cNvPicPr>
            <a:picLocks noChangeAspect="1"/>
          </p:cNvPicPr>
          <p:nvPr/>
        </p:nvPicPr>
        <p:blipFill>
          <a:blip r:embed="rId2"/>
          <a:srcRect t="1" b="2436"/>
          <a:stretch/>
        </p:blipFill>
        <p:spPr>
          <a:xfrm>
            <a:off x="5679235" y="5028617"/>
            <a:ext cx="1435899" cy="1381328"/>
          </a:xfrm>
          <a:prstGeom prst="rect">
            <a:avLst/>
          </a:prstGeom>
        </p:spPr>
      </p:pic>
      <p:pic>
        <p:nvPicPr>
          <p:cNvPr id="8" name="Picture 7" descr="A white and orange table with black text&#10;&#10;AI-generated content may be incorrect.">
            <a:extLst>
              <a:ext uri="{FF2B5EF4-FFF2-40B4-BE49-F238E27FC236}">
                <a16:creationId xmlns:a16="http://schemas.microsoft.com/office/drawing/2014/main" id="{05B7051C-E959-D18E-FBF8-58504ADF3E51}"/>
              </a:ext>
            </a:extLst>
          </p:cNvPr>
          <p:cNvPicPr>
            <a:picLocks noChangeAspect="1"/>
          </p:cNvPicPr>
          <p:nvPr/>
        </p:nvPicPr>
        <p:blipFill>
          <a:blip r:embed="rId3">
            <a:extLst>
              <a:ext uri="{28A0092B-C50C-407E-A947-70E740481C1C}">
                <a14:useLocalDpi xmlns:a14="http://schemas.microsoft.com/office/drawing/2010/main" val="0"/>
              </a:ext>
            </a:extLst>
          </a:blip>
          <a:srcRect r="2087"/>
          <a:stretch/>
        </p:blipFill>
        <p:spPr>
          <a:xfrm>
            <a:off x="7147560" y="1905663"/>
            <a:ext cx="4942044" cy="4504282"/>
          </a:xfrm>
          <a:prstGeom prst="rect">
            <a:avLst/>
          </a:prstGeom>
        </p:spPr>
      </p:pic>
      <p:pic>
        <p:nvPicPr>
          <p:cNvPr id="9" name="Picture 8" descr="A logo for a medical company&#10;&#10;AI-generated content may be incorrect.">
            <a:extLst>
              <a:ext uri="{FF2B5EF4-FFF2-40B4-BE49-F238E27FC236}">
                <a16:creationId xmlns:a16="http://schemas.microsoft.com/office/drawing/2014/main" id="{442C54CA-3FAA-13E3-69DB-11530DB7F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10" name="Slide Number Placeholder 9">
            <a:extLst>
              <a:ext uri="{FF2B5EF4-FFF2-40B4-BE49-F238E27FC236}">
                <a16:creationId xmlns:a16="http://schemas.microsoft.com/office/drawing/2014/main" id="{9765EEA0-D753-84BD-FB5F-F0C48AA88C28}"/>
              </a:ext>
            </a:extLst>
          </p:cNvPr>
          <p:cNvSpPr>
            <a:spLocks noGrp="1"/>
          </p:cNvSpPr>
          <p:nvPr>
            <p:ph type="sldNum" sz="quarter" idx="12"/>
          </p:nvPr>
        </p:nvSpPr>
        <p:spPr/>
        <p:txBody>
          <a:bodyPr/>
          <a:lstStyle/>
          <a:p>
            <a:fld id="{514B0520-BAC1-4942-89C8-C31060F42E7C}" type="slidenum">
              <a:rPr lang="en-GB" smtClean="0"/>
              <a:t>8</a:t>
            </a:fld>
            <a:endParaRPr lang="en-GB"/>
          </a:p>
        </p:txBody>
      </p:sp>
    </p:spTree>
    <p:extLst>
      <p:ext uri="{BB962C8B-B14F-4D97-AF65-F5344CB8AC3E}">
        <p14:creationId xmlns:p14="http://schemas.microsoft.com/office/powerpoint/2010/main" val="302646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F638-4F08-A102-A00B-37A64092ED99}"/>
              </a:ext>
            </a:extLst>
          </p:cNvPr>
          <p:cNvSpPr>
            <a:spLocks noGrp="1"/>
          </p:cNvSpPr>
          <p:nvPr>
            <p:ph type="title"/>
          </p:nvPr>
        </p:nvSpPr>
        <p:spPr>
          <a:xfrm>
            <a:off x="0" y="152209"/>
            <a:ext cx="9784080" cy="1508760"/>
          </a:xfrm>
        </p:spPr>
        <p:txBody>
          <a:bodyPr/>
          <a:lstStyle/>
          <a:p>
            <a:r>
              <a:rPr lang="en-GB" dirty="0"/>
              <a:t>Iterative Development Process</a:t>
            </a:r>
          </a:p>
        </p:txBody>
      </p:sp>
      <p:sp>
        <p:nvSpPr>
          <p:cNvPr id="3" name="Content Placeholder 2">
            <a:extLst>
              <a:ext uri="{FF2B5EF4-FFF2-40B4-BE49-F238E27FC236}">
                <a16:creationId xmlns:a16="http://schemas.microsoft.com/office/drawing/2014/main" id="{0FD9140F-1873-7500-AECC-2730FC0FA32A}"/>
              </a:ext>
            </a:extLst>
          </p:cNvPr>
          <p:cNvSpPr>
            <a:spLocks noGrp="1"/>
          </p:cNvSpPr>
          <p:nvPr>
            <p:ph idx="1"/>
          </p:nvPr>
        </p:nvSpPr>
        <p:spPr>
          <a:xfrm>
            <a:off x="1" y="1852047"/>
            <a:ext cx="7752170" cy="4951708"/>
          </a:xfrm>
        </p:spPr>
        <p:txBody>
          <a:bodyPr>
            <a:normAutofit/>
          </a:bodyPr>
          <a:lstStyle/>
          <a:p>
            <a:r>
              <a:rPr lang="en-GB" dirty="0"/>
              <a:t>Our development followed an iterative approach, divided into two main sprints.</a:t>
            </a:r>
          </a:p>
          <a:p>
            <a:r>
              <a:rPr lang="en-GB" dirty="0"/>
              <a:t>Each sprint was planned using task cards derived from user stories.</a:t>
            </a:r>
          </a:p>
          <a:p>
            <a:r>
              <a:rPr lang="en-GB" dirty="0"/>
              <a:t>Iteration 1 focused on building calculators, login, and CSV batch  upload functionality.</a:t>
            </a:r>
          </a:p>
          <a:p>
            <a:r>
              <a:rPr lang="en-GB" dirty="0"/>
              <a:t>Iteration 2 introduced role-specific access, security upgrades, and report creation.</a:t>
            </a:r>
          </a:p>
          <a:p>
            <a:r>
              <a:rPr lang="en-GB" dirty="0"/>
              <a:t>Regular testing and feedback sessions helped to refine usability and resolve bugs early in development. </a:t>
            </a:r>
          </a:p>
          <a:p>
            <a:pPr marL="457200" lvl="1" indent="0">
              <a:buNone/>
            </a:pPr>
            <a:endParaRPr lang="en-GB" dirty="0"/>
          </a:p>
          <a:p>
            <a:pPr marL="457200" lvl="1" indent="0">
              <a:buNone/>
            </a:pPr>
            <a:endParaRPr lang="en-GB" dirty="0"/>
          </a:p>
          <a:p>
            <a:endParaRPr lang="en-GB" dirty="0"/>
          </a:p>
          <a:p>
            <a:pPr marL="457200" lvl="1" indent="0">
              <a:buNone/>
            </a:pPr>
            <a:endParaRPr lang="en-GB" dirty="0"/>
          </a:p>
        </p:txBody>
      </p:sp>
      <p:graphicFrame>
        <p:nvGraphicFramePr>
          <p:cNvPr id="6" name="Table 5">
            <a:extLst>
              <a:ext uri="{FF2B5EF4-FFF2-40B4-BE49-F238E27FC236}">
                <a16:creationId xmlns:a16="http://schemas.microsoft.com/office/drawing/2014/main" id="{583B0691-DD55-8184-A51F-FE382E10AAD5}"/>
              </a:ext>
            </a:extLst>
          </p:cNvPr>
          <p:cNvGraphicFramePr>
            <a:graphicFrameLocks noGrp="1"/>
          </p:cNvGraphicFramePr>
          <p:nvPr>
            <p:extLst>
              <p:ext uri="{D42A27DB-BD31-4B8C-83A1-F6EECF244321}">
                <p14:modId xmlns:p14="http://schemas.microsoft.com/office/powerpoint/2010/main" val="1468447312"/>
              </p:ext>
            </p:extLst>
          </p:nvPr>
        </p:nvGraphicFramePr>
        <p:xfrm>
          <a:off x="7891273" y="1852047"/>
          <a:ext cx="4228761" cy="4674437"/>
        </p:xfrm>
        <a:graphic>
          <a:graphicData uri="http://schemas.openxmlformats.org/drawingml/2006/table">
            <a:tbl>
              <a:tblPr firstRow="1" bandRow="1">
                <a:tableStyleId>{5C22544A-7EE6-4342-B048-85BDC9FD1C3A}</a:tableStyleId>
              </a:tblPr>
              <a:tblGrid>
                <a:gridCol w="1409587">
                  <a:extLst>
                    <a:ext uri="{9D8B030D-6E8A-4147-A177-3AD203B41FA5}">
                      <a16:colId xmlns:a16="http://schemas.microsoft.com/office/drawing/2014/main" val="2410478368"/>
                    </a:ext>
                  </a:extLst>
                </a:gridCol>
                <a:gridCol w="1409587">
                  <a:extLst>
                    <a:ext uri="{9D8B030D-6E8A-4147-A177-3AD203B41FA5}">
                      <a16:colId xmlns:a16="http://schemas.microsoft.com/office/drawing/2014/main" val="3402186399"/>
                    </a:ext>
                  </a:extLst>
                </a:gridCol>
                <a:gridCol w="1409587">
                  <a:extLst>
                    <a:ext uri="{9D8B030D-6E8A-4147-A177-3AD203B41FA5}">
                      <a16:colId xmlns:a16="http://schemas.microsoft.com/office/drawing/2014/main" val="2722981045"/>
                    </a:ext>
                  </a:extLst>
                </a:gridCol>
              </a:tblGrid>
              <a:tr h="441498">
                <a:tc>
                  <a:txBody>
                    <a:bodyPr/>
                    <a:lstStyle/>
                    <a:p>
                      <a:r>
                        <a:rPr lang="en-GB" sz="1200" dirty="0"/>
                        <a:t>Feature/Task</a:t>
                      </a:r>
                    </a:p>
                  </a:txBody>
                  <a:tcPr/>
                </a:tc>
                <a:tc>
                  <a:txBody>
                    <a:bodyPr/>
                    <a:lstStyle/>
                    <a:p>
                      <a:r>
                        <a:rPr lang="en-GB" sz="1200" dirty="0"/>
                        <a:t>Sprint 1 (Iteration 1)</a:t>
                      </a:r>
                    </a:p>
                  </a:txBody>
                  <a:tcPr/>
                </a:tc>
                <a:tc>
                  <a:txBody>
                    <a:bodyPr/>
                    <a:lstStyle/>
                    <a:p>
                      <a:r>
                        <a:rPr lang="en-GB" sz="1200" dirty="0"/>
                        <a:t>Sprint 2 (Iteration 2)</a:t>
                      </a:r>
                    </a:p>
                  </a:txBody>
                  <a:tcPr/>
                </a:tc>
                <a:extLst>
                  <a:ext uri="{0D108BD9-81ED-4DB2-BD59-A6C34878D82A}">
                    <a16:rowId xmlns:a16="http://schemas.microsoft.com/office/drawing/2014/main" val="914979294"/>
                  </a:ext>
                </a:extLst>
              </a:tr>
              <a:tr h="540283">
                <a:tc>
                  <a:txBody>
                    <a:bodyPr/>
                    <a:lstStyle/>
                    <a:p>
                      <a:r>
                        <a:rPr lang="en-GB" sz="1200" dirty="0"/>
                        <a:t>eGFR Calculator (Core)</a:t>
                      </a:r>
                    </a:p>
                  </a:txBody>
                  <a:tcPr/>
                </a:tc>
                <a:tc>
                  <a:txBody>
                    <a:bodyPr/>
                    <a:lstStyle/>
                    <a:p>
                      <a:r>
                        <a:rPr lang="en-GB" sz="1200" dirty="0"/>
                        <a:t>DRD (adult), CKD-EPI, Paediatric</a:t>
                      </a:r>
                    </a:p>
                  </a:txBody>
                  <a:tcPr/>
                </a:tc>
                <a:tc>
                  <a:txBody>
                    <a:bodyPr/>
                    <a:lstStyle/>
                    <a:p>
                      <a:r>
                        <a:rPr lang="en-GB" sz="1200" dirty="0"/>
                        <a:t>Refined logic + CKD stage display</a:t>
                      </a:r>
                    </a:p>
                  </a:txBody>
                  <a:tcPr/>
                </a:tc>
                <a:extLst>
                  <a:ext uri="{0D108BD9-81ED-4DB2-BD59-A6C34878D82A}">
                    <a16:rowId xmlns:a16="http://schemas.microsoft.com/office/drawing/2014/main" val="2473289434"/>
                  </a:ext>
                </a:extLst>
              </a:tr>
              <a:tr h="540283">
                <a:tc>
                  <a:txBody>
                    <a:bodyPr/>
                    <a:lstStyle/>
                    <a:p>
                      <a:r>
                        <a:rPr lang="en-GB" sz="1200" dirty="0"/>
                        <a:t>User Flows</a:t>
                      </a:r>
                    </a:p>
                  </a:txBody>
                  <a:tcPr/>
                </a:tc>
                <a:tc>
                  <a:txBody>
                    <a:bodyPr/>
                    <a:lstStyle/>
                    <a:p>
                      <a:r>
                        <a:rPr lang="en-GB" sz="1200" dirty="0"/>
                        <a:t>Patient &amp; clinician input paths</a:t>
                      </a:r>
                    </a:p>
                  </a:txBody>
                  <a:tcPr/>
                </a:tc>
                <a:tc>
                  <a:txBody>
                    <a:bodyPr/>
                    <a:lstStyle/>
                    <a:p>
                      <a:r>
                        <a:rPr lang="en-GB" sz="1200" dirty="0"/>
                        <a:t>Input validation + error handling</a:t>
                      </a:r>
                    </a:p>
                  </a:txBody>
                  <a:tcPr/>
                </a:tc>
                <a:extLst>
                  <a:ext uri="{0D108BD9-81ED-4DB2-BD59-A6C34878D82A}">
                    <a16:rowId xmlns:a16="http://schemas.microsoft.com/office/drawing/2014/main" val="2530947682"/>
                  </a:ext>
                </a:extLst>
              </a:tr>
              <a:tr h="794697">
                <a:tc>
                  <a:txBody>
                    <a:bodyPr/>
                    <a:lstStyle/>
                    <a:p>
                      <a:r>
                        <a:rPr lang="en-GB" sz="1200" dirty="0"/>
                        <a:t>UI Design</a:t>
                      </a:r>
                    </a:p>
                  </a:txBody>
                  <a:tcPr/>
                </a:tc>
                <a:tc>
                  <a:txBody>
                    <a:bodyPr/>
                    <a:lstStyle/>
                    <a:p>
                      <a:r>
                        <a:rPr lang="en-GB" sz="1200" dirty="0"/>
                        <a:t>Initial UI layout (mock-up screens)</a:t>
                      </a:r>
                    </a:p>
                  </a:txBody>
                  <a:tcPr/>
                </a:tc>
                <a:tc>
                  <a:txBody>
                    <a:bodyPr/>
                    <a:lstStyle/>
                    <a:p>
                      <a:r>
                        <a:rPr lang="en-GB" sz="1200" dirty="0"/>
                        <a:t>Visual enhancements, accessibility adjustments</a:t>
                      </a:r>
                    </a:p>
                  </a:txBody>
                  <a:tcPr/>
                </a:tc>
                <a:extLst>
                  <a:ext uri="{0D108BD9-81ED-4DB2-BD59-A6C34878D82A}">
                    <a16:rowId xmlns:a16="http://schemas.microsoft.com/office/drawing/2014/main" val="4185668837"/>
                  </a:ext>
                </a:extLst>
              </a:tr>
              <a:tr h="618098">
                <a:tc>
                  <a:txBody>
                    <a:bodyPr/>
                    <a:lstStyle/>
                    <a:p>
                      <a:r>
                        <a:rPr lang="en-GB" sz="1200" dirty="0"/>
                        <a:t>Authentication &amp; Roles</a:t>
                      </a:r>
                    </a:p>
                  </a:txBody>
                  <a:tcPr/>
                </a:tc>
                <a:tc>
                  <a:txBody>
                    <a:bodyPr/>
                    <a:lstStyle/>
                    <a:p>
                      <a:r>
                        <a:rPr lang="en-GB" sz="1200" dirty="0"/>
                        <a:t>Login system created</a:t>
                      </a:r>
                    </a:p>
                  </a:txBody>
                  <a:tcPr/>
                </a:tc>
                <a:tc>
                  <a:txBody>
                    <a:bodyPr/>
                    <a:lstStyle/>
                    <a:p>
                      <a:r>
                        <a:rPr lang="en-GB" sz="1200" dirty="0"/>
                        <a:t>Role-based access, planned lockout logic</a:t>
                      </a:r>
                    </a:p>
                  </a:txBody>
                  <a:tcPr/>
                </a:tc>
                <a:extLst>
                  <a:ext uri="{0D108BD9-81ED-4DB2-BD59-A6C34878D82A}">
                    <a16:rowId xmlns:a16="http://schemas.microsoft.com/office/drawing/2014/main" val="4121980745"/>
                  </a:ext>
                </a:extLst>
              </a:tr>
              <a:tr h="441498">
                <a:tc>
                  <a:txBody>
                    <a:bodyPr/>
                    <a:lstStyle/>
                    <a:p>
                      <a:r>
                        <a:rPr lang="en-GB" sz="1200" dirty="0"/>
                        <a:t>Batch Upload (Clinicians)</a:t>
                      </a:r>
                    </a:p>
                  </a:txBody>
                  <a:tcPr/>
                </a:tc>
                <a:tc>
                  <a:txBody>
                    <a:bodyPr/>
                    <a:lstStyle/>
                    <a:p>
                      <a:r>
                        <a:rPr lang="en-GB" sz="1200" dirty="0"/>
                        <a:t>CSV upload support</a:t>
                      </a:r>
                    </a:p>
                  </a:txBody>
                  <a:tcPr/>
                </a:tc>
                <a:tc>
                  <a:txBody>
                    <a:bodyPr/>
                    <a:lstStyle/>
                    <a:p>
                      <a:r>
                        <a:rPr lang="en-GB" sz="1200" dirty="0"/>
                        <a:t>UI improvements + validation </a:t>
                      </a:r>
                    </a:p>
                  </a:txBody>
                  <a:tcPr/>
                </a:tc>
                <a:extLst>
                  <a:ext uri="{0D108BD9-81ED-4DB2-BD59-A6C34878D82A}">
                    <a16:rowId xmlns:a16="http://schemas.microsoft.com/office/drawing/2014/main" val="3902087171"/>
                  </a:ext>
                </a:extLst>
              </a:tr>
              <a:tr h="618098">
                <a:tc>
                  <a:txBody>
                    <a:bodyPr/>
                    <a:lstStyle/>
                    <a:p>
                      <a:r>
                        <a:rPr lang="en-GB" sz="1200" dirty="0"/>
                        <a:t>Security Measures</a:t>
                      </a:r>
                    </a:p>
                  </a:txBody>
                  <a:tcPr/>
                </a:tc>
                <a:tc>
                  <a:txBody>
                    <a:bodyPr/>
                    <a:lstStyle/>
                    <a:p>
                      <a:r>
                        <a:rPr lang="en-GB" sz="1200" dirty="0"/>
                        <a:t>Local-only processing, no storage</a:t>
                      </a:r>
                    </a:p>
                  </a:txBody>
                  <a:tcPr/>
                </a:tc>
                <a:tc>
                  <a:txBody>
                    <a:bodyPr/>
                    <a:lstStyle/>
                    <a:p>
                      <a:r>
                        <a:rPr lang="en-GB" sz="1200" dirty="0"/>
                        <a:t>Refactor scope, encryption + hashing (planned)</a:t>
                      </a:r>
                    </a:p>
                  </a:txBody>
                  <a:tcPr/>
                </a:tc>
                <a:extLst>
                  <a:ext uri="{0D108BD9-81ED-4DB2-BD59-A6C34878D82A}">
                    <a16:rowId xmlns:a16="http://schemas.microsoft.com/office/drawing/2014/main" val="2148516870"/>
                  </a:ext>
                </a:extLst>
              </a:tr>
              <a:tr h="576351">
                <a:tc>
                  <a:txBody>
                    <a:bodyPr/>
                    <a:lstStyle/>
                    <a:p>
                      <a:r>
                        <a:rPr lang="en-GB" sz="1200" dirty="0"/>
                        <a:t>Feedback Testing</a:t>
                      </a:r>
                    </a:p>
                  </a:txBody>
                  <a:tcPr/>
                </a:tc>
                <a:tc>
                  <a:txBody>
                    <a:bodyPr/>
                    <a:lstStyle/>
                    <a:p>
                      <a:r>
                        <a:rPr lang="en-GB" sz="1200" dirty="0"/>
                        <a:t>Informal feedback</a:t>
                      </a:r>
                    </a:p>
                  </a:txBody>
                  <a:tcPr/>
                </a:tc>
                <a:tc>
                  <a:txBody>
                    <a:bodyPr/>
                    <a:lstStyle/>
                    <a:p>
                      <a:r>
                        <a:rPr lang="en-GB" sz="1200" dirty="0"/>
                        <a:t>Usability testing + refinement </a:t>
                      </a:r>
                    </a:p>
                  </a:txBody>
                  <a:tcPr/>
                </a:tc>
                <a:extLst>
                  <a:ext uri="{0D108BD9-81ED-4DB2-BD59-A6C34878D82A}">
                    <a16:rowId xmlns:a16="http://schemas.microsoft.com/office/drawing/2014/main" val="954408434"/>
                  </a:ext>
                </a:extLst>
              </a:tr>
            </a:tbl>
          </a:graphicData>
        </a:graphic>
      </p:graphicFrame>
      <p:pic>
        <p:nvPicPr>
          <p:cNvPr id="8" name="Picture 7" descr="A logo for a medical company&#10;&#10;AI-generated content may be incorrect.">
            <a:extLst>
              <a:ext uri="{FF2B5EF4-FFF2-40B4-BE49-F238E27FC236}">
                <a16:creationId xmlns:a16="http://schemas.microsoft.com/office/drawing/2014/main" id="{FE949DDD-3905-37AC-9C62-A901AF930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150" y="247748"/>
            <a:ext cx="2537883" cy="1508760"/>
          </a:xfrm>
          <a:prstGeom prst="rect">
            <a:avLst/>
          </a:prstGeom>
        </p:spPr>
      </p:pic>
      <p:sp>
        <p:nvSpPr>
          <p:cNvPr id="9" name="Slide Number Placeholder 8">
            <a:extLst>
              <a:ext uri="{FF2B5EF4-FFF2-40B4-BE49-F238E27FC236}">
                <a16:creationId xmlns:a16="http://schemas.microsoft.com/office/drawing/2014/main" id="{A1CE5ECF-BB65-EA00-F211-B8EA0DEF4579}"/>
              </a:ext>
            </a:extLst>
          </p:cNvPr>
          <p:cNvSpPr>
            <a:spLocks noGrp="1"/>
          </p:cNvSpPr>
          <p:nvPr>
            <p:ph type="sldNum" sz="quarter" idx="12"/>
          </p:nvPr>
        </p:nvSpPr>
        <p:spPr/>
        <p:txBody>
          <a:bodyPr/>
          <a:lstStyle/>
          <a:p>
            <a:fld id="{514B0520-BAC1-4942-89C8-C31060F42E7C}" type="slidenum">
              <a:rPr lang="en-GB" smtClean="0"/>
              <a:t>9</a:t>
            </a:fld>
            <a:endParaRPr lang="en-GB" dirty="0"/>
          </a:p>
        </p:txBody>
      </p:sp>
    </p:spTree>
    <p:extLst>
      <p:ext uri="{BB962C8B-B14F-4D97-AF65-F5344CB8AC3E}">
        <p14:creationId xmlns:p14="http://schemas.microsoft.com/office/powerpoint/2010/main" val="19815428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73B3132F47834C800954258762E699" ma:contentTypeVersion="16" ma:contentTypeDescription="Create a new document." ma:contentTypeScope="" ma:versionID="389d5449ab738fc5ad5874c3855a60c9">
  <xsd:schema xmlns:xsd="http://www.w3.org/2001/XMLSchema" xmlns:xs="http://www.w3.org/2001/XMLSchema" xmlns:p="http://schemas.microsoft.com/office/2006/metadata/properties" xmlns:ns3="aad63286-5bf5-47ce-8ada-e34d64ec27db" xmlns:ns4="b5efa69c-20b9-4029-99bc-6f10d6218bcc" targetNamespace="http://schemas.microsoft.com/office/2006/metadata/properties" ma:root="true" ma:fieldsID="2a5c70a3afef5f66c15c7767b4c8663e" ns3:_="" ns4:_="">
    <xsd:import namespace="aad63286-5bf5-47ce-8ada-e34d64ec27db"/>
    <xsd:import namespace="b5efa69c-20b9-4029-99bc-6f10d6218bc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MediaServiceAutoTags" minOccurs="0"/>
                <xsd:element ref="ns3:MediaLengthInSecond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63286-5bf5-47ce-8ada-e34d64ec2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efa69c-20b9-4029-99bc-6f10d6218b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ad63286-5bf5-47ce-8ada-e34d64ec27d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DD657F-A90C-4274-AC7B-51BC4C243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d63286-5bf5-47ce-8ada-e34d64ec27db"/>
    <ds:schemaRef ds:uri="b5efa69c-20b9-4029-99bc-6f10d6218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093126-D0E0-43D3-8A9F-619FE2FBDFCB}">
  <ds:schemaRefs>
    <ds:schemaRef ds:uri="http://purl.org/dc/dcmitype/"/>
    <ds:schemaRef ds:uri="http://purl.org/dc/terms/"/>
    <ds:schemaRef ds:uri="http://purl.org/dc/elements/1.1/"/>
    <ds:schemaRef ds:uri="http://schemas.microsoft.com/office/infopath/2007/PartnerControls"/>
    <ds:schemaRef ds:uri="b5efa69c-20b9-4029-99bc-6f10d6218bcc"/>
    <ds:schemaRef ds:uri="http://schemas.microsoft.com/office/2006/documentManagement/types"/>
    <ds:schemaRef ds:uri="http://www.w3.org/XML/1998/namespace"/>
    <ds:schemaRef ds:uri="http://schemas.openxmlformats.org/package/2006/metadata/core-properties"/>
    <ds:schemaRef ds:uri="aad63286-5bf5-47ce-8ada-e34d64ec27db"/>
    <ds:schemaRef ds:uri="http://schemas.microsoft.com/office/2006/metadata/properties"/>
  </ds:schemaRefs>
</ds:datastoreItem>
</file>

<file path=customXml/itemProps3.xml><?xml version="1.0" encoding="utf-8"?>
<ds:datastoreItem xmlns:ds="http://schemas.openxmlformats.org/officeDocument/2006/customXml" ds:itemID="{C1ED6F2F-44EC-4D9A-915E-08F2097E13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TM03090430[[fn=Banded]]</Template>
  <TotalTime>1139</TotalTime>
  <Words>1331</Words>
  <Application>Microsoft Office PowerPoint</Application>
  <PresentationFormat>Widescreen</PresentationFormat>
  <Paragraphs>148</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Banded</vt:lpstr>
      <vt:lpstr>NephroTrack</vt:lpstr>
      <vt:lpstr>Team Members </vt:lpstr>
      <vt:lpstr>Project Overview </vt:lpstr>
      <vt:lpstr>Initial Planning &amp; Requirements </vt:lpstr>
      <vt:lpstr>User Journeys</vt:lpstr>
      <vt:lpstr>Design Approach &amp;  User Experience </vt:lpstr>
      <vt:lpstr>System Architecture &amp; Platform  Overview</vt:lpstr>
      <vt:lpstr>Security &amp; Data Protection</vt:lpstr>
      <vt:lpstr>Iterative Development Process</vt:lpstr>
      <vt:lpstr>Testing Strategy &amp; Key Results</vt:lpstr>
      <vt:lpstr>NephroTrack Prototype Demonstration </vt:lpstr>
      <vt:lpstr>Planned Improvements &amp; Future Development</vt:lpstr>
      <vt:lpstr>Questions &amp; Discussions</vt:lpstr>
    </vt:vector>
  </TitlesOfParts>
  <Company>Kingston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Coffee, Joe</dc:creator>
  <cp:lastModifiedBy>Coffee, Joe</cp:lastModifiedBy>
  <cp:revision>16</cp:revision>
  <dcterms:created xsi:type="dcterms:W3CDTF">2025-03-18T16:47:28Z</dcterms:created>
  <dcterms:modified xsi:type="dcterms:W3CDTF">2025-04-14T15:32:15Z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0x0101009C73B3132F47834C800954258762E699</vt:lpwstr>
  </property>
</Properties>
</file>